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266" r:id="rId3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3.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31.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73509F-0801-47AD-ABCD-AC861A70804F}" type="doc">
      <dgm:prSet loTypeId="urn:microsoft.com/office/officeart/2005/8/layout/hList6" loCatId="list" qsTypeId="urn:microsoft.com/office/officeart/2005/8/quickstyle/simple1" qsCatId="simple" csTypeId="urn:microsoft.com/office/officeart/2005/8/colors/colorful3" csCatId="colorful" phldr="1"/>
      <dgm:spPr/>
      <dgm:t>
        <a:bodyPr/>
        <a:lstStyle/>
        <a:p>
          <a:endParaRPr lang="es-MX"/>
        </a:p>
      </dgm:t>
    </dgm:pt>
    <dgm:pt modelId="{819E1C56-1828-42AC-B847-231BFB7941B5}">
      <dgm:prSet phldrT="[Texto]"/>
      <dgm:spPr/>
      <dgm:t>
        <a:bodyPr/>
        <a:lstStyle/>
        <a:p>
          <a:pPr algn="ctr"/>
          <a:r>
            <a:rPr lang="es-MX" b="1" dirty="0" smtClean="0">
              <a:solidFill>
                <a:schemeClr val="tx1"/>
              </a:solidFill>
            </a:rPr>
            <a:t>Las empresas trabajan hoy en utilizando tecnologías de información cotidianamente </a:t>
          </a:r>
          <a:endParaRPr lang="es-MX" b="1" dirty="0">
            <a:solidFill>
              <a:schemeClr val="tx1"/>
            </a:solidFill>
          </a:endParaRPr>
        </a:p>
      </dgm:t>
    </dgm:pt>
    <dgm:pt modelId="{0AFC2B48-3546-4DD0-A779-6D0E04EF017E}" type="parTrans" cxnId="{640ABDDA-191F-4B78-B09F-CA9FE4F1BA26}">
      <dgm:prSet/>
      <dgm:spPr/>
      <dgm:t>
        <a:bodyPr/>
        <a:lstStyle/>
        <a:p>
          <a:endParaRPr lang="es-MX"/>
        </a:p>
      </dgm:t>
    </dgm:pt>
    <dgm:pt modelId="{8495B460-1F1E-4421-BC7F-B3D9B8A50966}" type="sibTrans" cxnId="{640ABDDA-191F-4B78-B09F-CA9FE4F1BA26}">
      <dgm:prSet/>
      <dgm:spPr/>
      <dgm:t>
        <a:bodyPr/>
        <a:lstStyle/>
        <a:p>
          <a:endParaRPr lang="es-MX"/>
        </a:p>
      </dgm:t>
    </dgm:pt>
    <dgm:pt modelId="{E914F5B7-9153-4100-A566-92A42CAB8EAF}">
      <dgm:prSet phldrT="[Texto]"/>
      <dgm:spPr/>
      <dgm:t>
        <a:bodyPr/>
        <a:lstStyle/>
        <a:p>
          <a:r>
            <a:rPr lang="es-MX" b="1" dirty="0" smtClean="0">
              <a:solidFill>
                <a:schemeClr val="tx1"/>
              </a:solidFill>
            </a:rPr>
            <a:t>Internet, tarjetas de crédito, pago electrónico de la nómina de trabajadores, etc.</a:t>
          </a:r>
          <a:endParaRPr lang="es-MX" b="1" dirty="0">
            <a:solidFill>
              <a:schemeClr val="tx1"/>
            </a:solidFill>
          </a:endParaRPr>
        </a:p>
      </dgm:t>
    </dgm:pt>
    <dgm:pt modelId="{F6068705-3C81-40AD-AD7E-1244754767E2}" type="parTrans" cxnId="{E0720EF9-0264-4F43-B9F6-1CCD40CB4F7F}">
      <dgm:prSet/>
      <dgm:spPr/>
      <dgm:t>
        <a:bodyPr/>
        <a:lstStyle/>
        <a:p>
          <a:endParaRPr lang="es-MX"/>
        </a:p>
      </dgm:t>
    </dgm:pt>
    <dgm:pt modelId="{CB90DEB3-6AD1-4C19-B3CF-A518A3E51B6D}" type="sibTrans" cxnId="{E0720EF9-0264-4F43-B9F6-1CCD40CB4F7F}">
      <dgm:prSet/>
      <dgm:spPr/>
      <dgm:t>
        <a:bodyPr/>
        <a:lstStyle/>
        <a:p>
          <a:endParaRPr lang="es-MX"/>
        </a:p>
      </dgm:t>
    </dgm:pt>
    <dgm:pt modelId="{CC243F3B-B99B-4425-910C-A70DFF48A0A4}">
      <dgm:prSet phldrT="[Texto]"/>
      <dgm:spPr/>
      <dgm:t>
        <a:bodyPr/>
        <a:lstStyle/>
        <a:p>
          <a:r>
            <a:rPr lang="es-MX" b="1" dirty="0" smtClean="0">
              <a:solidFill>
                <a:schemeClr val="tx1"/>
              </a:solidFill>
            </a:rPr>
            <a:t>En beneficio de manufactura y ventas, expandiéndose a grandes proporciones  la empresa.</a:t>
          </a:r>
          <a:endParaRPr lang="es-MX" b="1" dirty="0">
            <a:solidFill>
              <a:schemeClr val="tx1"/>
            </a:solidFill>
          </a:endParaRPr>
        </a:p>
      </dgm:t>
    </dgm:pt>
    <dgm:pt modelId="{C418C460-B473-4C34-B54C-C2134BE56BC3}" type="parTrans" cxnId="{74A95E02-1E0E-471E-B539-71314BC7B085}">
      <dgm:prSet/>
      <dgm:spPr/>
      <dgm:t>
        <a:bodyPr/>
        <a:lstStyle/>
        <a:p>
          <a:endParaRPr lang="es-MX"/>
        </a:p>
      </dgm:t>
    </dgm:pt>
    <dgm:pt modelId="{ED5BCE5D-1576-4ECB-A2BD-BC1D0705E8FE}" type="sibTrans" cxnId="{74A95E02-1E0E-471E-B539-71314BC7B085}">
      <dgm:prSet/>
      <dgm:spPr/>
      <dgm:t>
        <a:bodyPr/>
        <a:lstStyle/>
        <a:p>
          <a:endParaRPr lang="es-MX"/>
        </a:p>
      </dgm:t>
    </dgm:pt>
    <dgm:pt modelId="{BAC4B8F4-9F3C-4214-9864-EC6EAE660CB1}" type="pres">
      <dgm:prSet presAssocID="{0D73509F-0801-47AD-ABCD-AC861A70804F}" presName="Name0" presStyleCnt="0">
        <dgm:presLayoutVars>
          <dgm:dir/>
          <dgm:resizeHandles val="exact"/>
        </dgm:presLayoutVars>
      </dgm:prSet>
      <dgm:spPr/>
      <dgm:t>
        <a:bodyPr/>
        <a:lstStyle/>
        <a:p>
          <a:endParaRPr lang="es-MX"/>
        </a:p>
      </dgm:t>
    </dgm:pt>
    <dgm:pt modelId="{909E58B4-A5FD-4710-9F0A-7801DBA04A5C}" type="pres">
      <dgm:prSet presAssocID="{819E1C56-1828-42AC-B847-231BFB7941B5}" presName="node" presStyleLbl="node1" presStyleIdx="0" presStyleCnt="3" custLinFactX="-36253" custLinFactNeighborX="-100000" custLinFactNeighborY="-12096">
        <dgm:presLayoutVars>
          <dgm:bulletEnabled val="1"/>
        </dgm:presLayoutVars>
      </dgm:prSet>
      <dgm:spPr/>
      <dgm:t>
        <a:bodyPr/>
        <a:lstStyle/>
        <a:p>
          <a:endParaRPr lang="es-MX"/>
        </a:p>
      </dgm:t>
    </dgm:pt>
    <dgm:pt modelId="{443D79B0-2C81-4545-875D-CFE2C3076F8E}" type="pres">
      <dgm:prSet presAssocID="{8495B460-1F1E-4421-BC7F-B3D9B8A50966}" presName="sibTrans" presStyleCnt="0"/>
      <dgm:spPr/>
    </dgm:pt>
    <dgm:pt modelId="{D81911F9-D51D-4E14-8DF5-10CF8847C470}" type="pres">
      <dgm:prSet presAssocID="{E914F5B7-9153-4100-A566-92A42CAB8EAF}" presName="node" presStyleLbl="node1" presStyleIdx="1" presStyleCnt="3" custLinFactNeighborX="5014" custLinFactNeighborY="-959">
        <dgm:presLayoutVars>
          <dgm:bulletEnabled val="1"/>
        </dgm:presLayoutVars>
      </dgm:prSet>
      <dgm:spPr/>
      <dgm:t>
        <a:bodyPr/>
        <a:lstStyle/>
        <a:p>
          <a:endParaRPr lang="es-MX"/>
        </a:p>
      </dgm:t>
    </dgm:pt>
    <dgm:pt modelId="{0A24D18D-AE8D-4221-8C5A-BEEDB75DE916}" type="pres">
      <dgm:prSet presAssocID="{CB90DEB3-6AD1-4C19-B3CF-A518A3E51B6D}" presName="sibTrans" presStyleCnt="0"/>
      <dgm:spPr/>
    </dgm:pt>
    <dgm:pt modelId="{7DEADFD3-B06F-4728-9CE3-552B4D0C5A87}" type="pres">
      <dgm:prSet presAssocID="{CC243F3B-B99B-4425-910C-A70DFF48A0A4}" presName="node" presStyleLbl="node1" presStyleIdx="2" presStyleCnt="3">
        <dgm:presLayoutVars>
          <dgm:bulletEnabled val="1"/>
        </dgm:presLayoutVars>
      </dgm:prSet>
      <dgm:spPr/>
      <dgm:t>
        <a:bodyPr/>
        <a:lstStyle/>
        <a:p>
          <a:endParaRPr lang="es-MX"/>
        </a:p>
      </dgm:t>
    </dgm:pt>
  </dgm:ptLst>
  <dgm:cxnLst>
    <dgm:cxn modelId="{FD1BBBFF-5787-4F69-83A3-BA0E130C0E72}" type="presOf" srcId="{819E1C56-1828-42AC-B847-231BFB7941B5}" destId="{909E58B4-A5FD-4710-9F0A-7801DBA04A5C}" srcOrd="0" destOrd="0" presId="urn:microsoft.com/office/officeart/2005/8/layout/hList6"/>
    <dgm:cxn modelId="{62819E44-89B1-4AF4-849A-580DA17F2D7E}" type="presOf" srcId="{0D73509F-0801-47AD-ABCD-AC861A70804F}" destId="{BAC4B8F4-9F3C-4214-9864-EC6EAE660CB1}" srcOrd="0" destOrd="0" presId="urn:microsoft.com/office/officeart/2005/8/layout/hList6"/>
    <dgm:cxn modelId="{E0720EF9-0264-4F43-B9F6-1CCD40CB4F7F}" srcId="{0D73509F-0801-47AD-ABCD-AC861A70804F}" destId="{E914F5B7-9153-4100-A566-92A42CAB8EAF}" srcOrd="1" destOrd="0" parTransId="{F6068705-3C81-40AD-AD7E-1244754767E2}" sibTransId="{CB90DEB3-6AD1-4C19-B3CF-A518A3E51B6D}"/>
    <dgm:cxn modelId="{640ABDDA-191F-4B78-B09F-CA9FE4F1BA26}" srcId="{0D73509F-0801-47AD-ABCD-AC861A70804F}" destId="{819E1C56-1828-42AC-B847-231BFB7941B5}" srcOrd="0" destOrd="0" parTransId="{0AFC2B48-3546-4DD0-A779-6D0E04EF017E}" sibTransId="{8495B460-1F1E-4421-BC7F-B3D9B8A50966}"/>
    <dgm:cxn modelId="{5DEF1EE3-FC1B-45C0-A6B0-B06CE65D2DFC}" type="presOf" srcId="{CC243F3B-B99B-4425-910C-A70DFF48A0A4}" destId="{7DEADFD3-B06F-4728-9CE3-552B4D0C5A87}" srcOrd="0" destOrd="0" presId="urn:microsoft.com/office/officeart/2005/8/layout/hList6"/>
    <dgm:cxn modelId="{74A95E02-1E0E-471E-B539-71314BC7B085}" srcId="{0D73509F-0801-47AD-ABCD-AC861A70804F}" destId="{CC243F3B-B99B-4425-910C-A70DFF48A0A4}" srcOrd="2" destOrd="0" parTransId="{C418C460-B473-4C34-B54C-C2134BE56BC3}" sibTransId="{ED5BCE5D-1576-4ECB-A2BD-BC1D0705E8FE}"/>
    <dgm:cxn modelId="{D733E527-31F1-4FE9-96E6-94062ED6633A}" type="presOf" srcId="{E914F5B7-9153-4100-A566-92A42CAB8EAF}" destId="{D81911F9-D51D-4E14-8DF5-10CF8847C470}" srcOrd="0" destOrd="0" presId="urn:microsoft.com/office/officeart/2005/8/layout/hList6"/>
    <dgm:cxn modelId="{1D99C6CE-63CF-4422-BC68-84FA29BD713A}" type="presParOf" srcId="{BAC4B8F4-9F3C-4214-9864-EC6EAE660CB1}" destId="{909E58B4-A5FD-4710-9F0A-7801DBA04A5C}" srcOrd="0" destOrd="0" presId="urn:microsoft.com/office/officeart/2005/8/layout/hList6"/>
    <dgm:cxn modelId="{EBFC3614-5F4D-4A37-8495-F0E5CE7256E9}" type="presParOf" srcId="{BAC4B8F4-9F3C-4214-9864-EC6EAE660CB1}" destId="{443D79B0-2C81-4545-875D-CFE2C3076F8E}" srcOrd="1" destOrd="0" presId="urn:microsoft.com/office/officeart/2005/8/layout/hList6"/>
    <dgm:cxn modelId="{3A6C1665-3E6F-4A54-BBF9-4AC36DD1FA90}" type="presParOf" srcId="{BAC4B8F4-9F3C-4214-9864-EC6EAE660CB1}" destId="{D81911F9-D51D-4E14-8DF5-10CF8847C470}" srcOrd="2" destOrd="0" presId="urn:microsoft.com/office/officeart/2005/8/layout/hList6"/>
    <dgm:cxn modelId="{BB0FB1B3-64AC-47A9-9245-9EF2064AD012}" type="presParOf" srcId="{BAC4B8F4-9F3C-4214-9864-EC6EAE660CB1}" destId="{0A24D18D-AE8D-4221-8C5A-BEEDB75DE916}" srcOrd="3" destOrd="0" presId="urn:microsoft.com/office/officeart/2005/8/layout/hList6"/>
    <dgm:cxn modelId="{E2EA183C-ADDC-4B17-B0A0-E99895C540E5}" type="presParOf" srcId="{BAC4B8F4-9F3C-4214-9864-EC6EAE660CB1}" destId="{7DEADFD3-B06F-4728-9CE3-552B4D0C5A87}" srcOrd="4" destOrd="0" presId="urn:microsoft.com/office/officeart/2005/8/layout/hList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2B8FEC-4E7E-4038-B1DA-20A4B22B54B0}" type="doc">
      <dgm:prSet loTypeId="urn:microsoft.com/office/officeart/2005/8/layout/radial2" loCatId="relationship" qsTypeId="urn:microsoft.com/office/officeart/2005/8/quickstyle/simple1" qsCatId="simple" csTypeId="urn:microsoft.com/office/officeart/2005/8/colors/colorful1" csCatId="colorful" phldr="1"/>
      <dgm:spPr/>
      <dgm:t>
        <a:bodyPr/>
        <a:lstStyle/>
        <a:p>
          <a:endParaRPr lang="es-MX"/>
        </a:p>
      </dgm:t>
    </dgm:pt>
    <dgm:pt modelId="{1CF0FDAF-4613-4EA4-BF7F-38E8FE275055}">
      <dgm:prSet phldrT="[Texto]"/>
      <dgm:spPr/>
      <dgm:t>
        <a:bodyPr/>
        <a:lstStyle/>
        <a:p>
          <a:r>
            <a:rPr lang="es-MX" dirty="0" smtClean="0">
              <a:solidFill>
                <a:schemeClr val="tx1"/>
              </a:solidFill>
            </a:rPr>
            <a:t>Herramienta importante en los negocios</a:t>
          </a:r>
          <a:endParaRPr lang="es-MX" dirty="0">
            <a:solidFill>
              <a:schemeClr val="tx1"/>
            </a:solidFill>
          </a:endParaRPr>
        </a:p>
      </dgm:t>
    </dgm:pt>
    <dgm:pt modelId="{2B7D34E6-ACA9-41EE-BCE6-556AEE999447}" type="parTrans" cxnId="{CDBE4C82-3EC1-477B-A27D-212B1F1DF973}">
      <dgm:prSet/>
      <dgm:spPr/>
      <dgm:t>
        <a:bodyPr/>
        <a:lstStyle/>
        <a:p>
          <a:endParaRPr lang="es-MX"/>
        </a:p>
      </dgm:t>
    </dgm:pt>
    <dgm:pt modelId="{A1F21D9E-F32A-4846-B754-842A1079784C}" type="sibTrans" cxnId="{CDBE4C82-3EC1-477B-A27D-212B1F1DF973}">
      <dgm:prSet/>
      <dgm:spPr/>
      <dgm:t>
        <a:bodyPr/>
        <a:lstStyle/>
        <a:p>
          <a:endParaRPr lang="es-MX"/>
        </a:p>
      </dgm:t>
    </dgm:pt>
    <dgm:pt modelId="{3EAEE602-2521-4BB6-B609-1FCDA118E8D0}">
      <dgm:prSet phldrT="[Texto]" custT="1"/>
      <dgm:spPr/>
      <dgm:t>
        <a:bodyPr/>
        <a:lstStyle/>
        <a:p>
          <a:r>
            <a:rPr lang="es-MX" sz="2000" dirty="0" smtClean="0">
              <a:solidFill>
                <a:schemeClr val="tx1"/>
              </a:solidFill>
            </a:rPr>
            <a:t>Garantiza que ésta obtenga resultados de manera automática a corto y a largo plazo</a:t>
          </a:r>
          <a:endParaRPr lang="es-MX" sz="2000" dirty="0">
            <a:solidFill>
              <a:schemeClr val="tx1"/>
            </a:solidFill>
          </a:endParaRPr>
        </a:p>
      </dgm:t>
    </dgm:pt>
    <dgm:pt modelId="{A4084AB7-F63E-438C-936C-38C0665C90BD}" type="parTrans" cxnId="{FB09FE3B-5FD4-4BF4-AC3E-253D078EC6F2}">
      <dgm:prSet/>
      <dgm:spPr/>
      <dgm:t>
        <a:bodyPr/>
        <a:lstStyle/>
        <a:p>
          <a:endParaRPr lang="es-MX"/>
        </a:p>
      </dgm:t>
    </dgm:pt>
    <dgm:pt modelId="{33B5313D-6288-4483-8741-06CA25C69EEE}" type="sibTrans" cxnId="{FB09FE3B-5FD4-4BF4-AC3E-253D078EC6F2}">
      <dgm:prSet/>
      <dgm:spPr/>
      <dgm:t>
        <a:bodyPr/>
        <a:lstStyle/>
        <a:p>
          <a:endParaRPr lang="es-MX"/>
        </a:p>
      </dgm:t>
    </dgm:pt>
    <dgm:pt modelId="{B1819080-9F98-40FA-9636-593780A71A5F}">
      <dgm:prSet phldrT="[Texto]" custT="1"/>
      <dgm:spPr/>
      <dgm:t>
        <a:bodyPr/>
        <a:lstStyle/>
        <a:p>
          <a:r>
            <a:rPr lang="es-ES" sz="2000" dirty="0" smtClean="0">
              <a:solidFill>
                <a:schemeClr val="tx1"/>
              </a:solidFill>
            </a:rPr>
            <a:t>Instrumento, por que forman parte de los recursos para poder trabajar eficientemente </a:t>
          </a:r>
          <a:endParaRPr lang="es-MX" sz="2000" dirty="0">
            <a:solidFill>
              <a:schemeClr val="tx1"/>
            </a:solidFill>
          </a:endParaRPr>
        </a:p>
      </dgm:t>
    </dgm:pt>
    <dgm:pt modelId="{85715BA8-FE41-42EB-BDE9-E45210C1DAD9}" type="parTrans" cxnId="{9451593C-FE40-42B0-9093-E32DE6308078}">
      <dgm:prSet/>
      <dgm:spPr/>
      <dgm:t>
        <a:bodyPr/>
        <a:lstStyle/>
        <a:p>
          <a:endParaRPr lang="es-MX"/>
        </a:p>
      </dgm:t>
    </dgm:pt>
    <dgm:pt modelId="{DF446BA2-036A-4409-B30D-73C6165F4500}" type="sibTrans" cxnId="{9451593C-FE40-42B0-9093-E32DE6308078}">
      <dgm:prSet/>
      <dgm:spPr/>
      <dgm:t>
        <a:bodyPr/>
        <a:lstStyle/>
        <a:p>
          <a:endParaRPr lang="es-MX"/>
        </a:p>
      </dgm:t>
    </dgm:pt>
    <dgm:pt modelId="{3A0D236C-B2EF-4127-B9C2-4092175BEBF6}" type="pres">
      <dgm:prSet presAssocID="{072B8FEC-4E7E-4038-B1DA-20A4B22B54B0}" presName="composite" presStyleCnt="0">
        <dgm:presLayoutVars>
          <dgm:chMax val="5"/>
          <dgm:dir/>
          <dgm:animLvl val="ctr"/>
          <dgm:resizeHandles val="exact"/>
        </dgm:presLayoutVars>
      </dgm:prSet>
      <dgm:spPr/>
      <dgm:t>
        <a:bodyPr/>
        <a:lstStyle/>
        <a:p>
          <a:endParaRPr lang="es-MX"/>
        </a:p>
      </dgm:t>
    </dgm:pt>
    <dgm:pt modelId="{63B1F16A-35FB-4203-BDBB-2370EC486787}" type="pres">
      <dgm:prSet presAssocID="{072B8FEC-4E7E-4038-B1DA-20A4B22B54B0}" presName="cycle" presStyleCnt="0"/>
      <dgm:spPr/>
    </dgm:pt>
    <dgm:pt modelId="{7C5CF962-9187-439C-8B67-9FC4433F06AC}" type="pres">
      <dgm:prSet presAssocID="{072B8FEC-4E7E-4038-B1DA-20A4B22B54B0}" presName="centerShape" presStyleCnt="0"/>
      <dgm:spPr/>
    </dgm:pt>
    <dgm:pt modelId="{0C75CD4E-F27A-44D2-A147-59A1816D65E9}" type="pres">
      <dgm:prSet presAssocID="{072B8FEC-4E7E-4038-B1DA-20A4B22B54B0}" presName="connSite" presStyleLbl="node1" presStyleIdx="0" presStyleCnt="4"/>
      <dgm:spPr/>
    </dgm:pt>
    <dgm:pt modelId="{59A93C7E-9582-4309-B890-6ADF4C05F580}" type="pres">
      <dgm:prSet presAssocID="{072B8FEC-4E7E-4038-B1DA-20A4B22B54B0}" presName="visible" presStyleLbl="node1" presStyleIdx="0" presStyleCnt="4"/>
      <dgm:spPr>
        <a:blipFill rotWithShape="0">
          <a:blip xmlns:r="http://schemas.openxmlformats.org/officeDocument/2006/relationships" r:embed="rId1"/>
          <a:stretch>
            <a:fillRect/>
          </a:stretch>
        </a:blipFill>
      </dgm:spPr>
    </dgm:pt>
    <dgm:pt modelId="{DEBCD6EC-19E5-446F-B5E8-551DAE9B7F23}" type="pres">
      <dgm:prSet presAssocID="{2B7D34E6-ACA9-41EE-BCE6-556AEE999447}" presName="Name25" presStyleLbl="parChTrans1D1" presStyleIdx="0" presStyleCnt="3"/>
      <dgm:spPr/>
      <dgm:t>
        <a:bodyPr/>
        <a:lstStyle/>
        <a:p>
          <a:endParaRPr lang="es-MX"/>
        </a:p>
      </dgm:t>
    </dgm:pt>
    <dgm:pt modelId="{F9466F3B-BED1-4FC7-93DD-B61D5AB8503A}" type="pres">
      <dgm:prSet presAssocID="{1CF0FDAF-4613-4EA4-BF7F-38E8FE275055}" presName="node" presStyleCnt="0"/>
      <dgm:spPr/>
    </dgm:pt>
    <dgm:pt modelId="{7B1DD165-A8C3-4FB1-88FF-472F8072B1FF}" type="pres">
      <dgm:prSet presAssocID="{1CF0FDAF-4613-4EA4-BF7F-38E8FE275055}" presName="parentNode" presStyleLbl="node1" presStyleIdx="1" presStyleCnt="4" custScaleX="152311" custScaleY="140028">
        <dgm:presLayoutVars>
          <dgm:chMax val="1"/>
          <dgm:bulletEnabled val="1"/>
        </dgm:presLayoutVars>
      </dgm:prSet>
      <dgm:spPr/>
      <dgm:t>
        <a:bodyPr/>
        <a:lstStyle/>
        <a:p>
          <a:endParaRPr lang="es-MX"/>
        </a:p>
      </dgm:t>
    </dgm:pt>
    <dgm:pt modelId="{C5136D20-1646-4493-96F0-7BAF654A39F4}" type="pres">
      <dgm:prSet presAssocID="{1CF0FDAF-4613-4EA4-BF7F-38E8FE275055}" presName="childNode" presStyleLbl="revTx" presStyleIdx="0" presStyleCnt="0">
        <dgm:presLayoutVars>
          <dgm:bulletEnabled val="1"/>
        </dgm:presLayoutVars>
      </dgm:prSet>
      <dgm:spPr/>
      <dgm:t>
        <a:bodyPr/>
        <a:lstStyle/>
        <a:p>
          <a:endParaRPr lang="es-MX"/>
        </a:p>
      </dgm:t>
    </dgm:pt>
    <dgm:pt modelId="{FBB20B5A-4338-4DC8-872B-2D43319FB047}" type="pres">
      <dgm:prSet presAssocID="{A4084AB7-F63E-438C-936C-38C0665C90BD}" presName="Name25" presStyleLbl="parChTrans1D1" presStyleIdx="1" presStyleCnt="3"/>
      <dgm:spPr/>
      <dgm:t>
        <a:bodyPr/>
        <a:lstStyle/>
        <a:p>
          <a:endParaRPr lang="es-MX"/>
        </a:p>
      </dgm:t>
    </dgm:pt>
    <dgm:pt modelId="{BCAD5CA8-6FDB-4DF6-9EDE-90542D31B171}" type="pres">
      <dgm:prSet presAssocID="{3EAEE602-2521-4BB6-B609-1FCDA118E8D0}" presName="node" presStyleCnt="0"/>
      <dgm:spPr/>
    </dgm:pt>
    <dgm:pt modelId="{505B4CEA-1A04-4FA4-A384-81793AB3F1C1}" type="pres">
      <dgm:prSet presAssocID="{3EAEE602-2521-4BB6-B609-1FCDA118E8D0}" presName="parentNode" presStyleLbl="node1" presStyleIdx="2" presStyleCnt="4" custScaleX="191886" custScaleY="176028" custLinFactX="85027" custLinFactNeighborX="100000" custLinFactNeighborY="-15376">
        <dgm:presLayoutVars>
          <dgm:chMax val="1"/>
          <dgm:bulletEnabled val="1"/>
        </dgm:presLayoutVars>
      </dgm:prSet>
      <dgm:spPr/>
      <dgm:t>
        <a:bodyPr/>
        <a:lstStyle/>
        <a:p>
          <a:endParaRPr lang="es-MX"/>
        </a:p>
      </dgm:t>
    </dgm:pt>
    <dgm:pt modelId="{75B14E6E-FA52-4A39-9BA7-0035C128850A}" type="pres">
      <dgm:prSet presAssocID="{3EAEE602-2521-4BB6-B609-1FCDA118E8D0}" presName="childNode" presStyleLbl="revTx" presStyleIdx="0" presStyleCnt="0">
        <dgm:presLayoutVars>
          <dgm:bulletEnabled val="1"/>
        </dgm:presLayoutVars>
      </dgm:prSet>
      <dgm:spPr/>
      <dgm:t>
        <a:bodyPr/>
        <a:lstStyle/>
        <a:p>
          <a:endParaRPr lang="es-MX"/>
        </a:p>
      </dgm:t>
    </dgm:pt>
    <dgm:pt modelId="{5BA73EC9-C7C4-46C5-BB4C-378C0143F061}" type="pres">
      <dgm:prSet presAssocID="{85715BA8-FE41-42EB-BDE9-E45210C1DAD9}" presName="Name25" presStyleLbl="parChTrans1D1" presStyleIdx="2" presStyleCnt="3"/>
      <dgm:spPr/>
      <dgm:t>
        <a:bodyPr/>
        <a:lstStyle/>
        <a:p>
          <a:endParaRPr lang="es-MX"/>
        </a:p>
      </dgm:t>
    </dgm:pt>
    <dgm:pt modelId="{7042A452-FC1E-4DAA-8A75-566D9EC52EA5}" type="pres">
      <dgm:prSet presAssocID="{B1819080-9F98-40FA-9636-593780A71A5F}" presName="node" presStyleCnt="0"/>
      <dgm:spPr/>
    </dgm:pt>
    <dgm:pt modelId="{9DB15E9A-5ACF-4F8C-8853-E26DC850AD5F}" type="pres">
      <dgm:prSet presAssocID="{B1819080-9F98-40FA-9636-593780A71A5F}" presName="parentNode" presStyleLbl="node1" presStyleIdx="3" presStyleCnt="4" custScaleX="221301" custScaleY="175182" custLinFactNeighborX="48050" custLinFactNeighborY="8795">
        <dgm:presLayoutVars>
          <dgm:chMax val="1"/>
          <dgm:bulletEnabled val="1"/>
        </dgm:presLayoutVars>
      </dgm:prSet>
      <dgm:spPr/>
      <dgm:t>
        <a:bodyPr/>
        <a:lstStyle/>
        <a:p>
          <a:endParaRPr lang="es-MX"/>
        </a:p>
      </dgm:t>
    </dgm:pt>
    <dgm:pt modelId="{F35546AF-24D8-47AF-9124-F82036AD414C}" type="pres">
      <dgm:prSet presAssocID="{B1819080-9F98-40FA-9636-593780A71A5F}" presName="childNode" presStyleLbl="revTx" presStyleIdx="0" presStyleCnt="0">
        <dgm:presLayoutVars>
          <dgm:bulletEnabled val="1"/>
        </dgm:presLayoutVars>
      </dgm:prSet>
      <dgm:spPr/>
      <dgm:t>
        <a:bodyPr/>
        <a:lstStyle/>
        <a:p>
          <a:endParaRPr lang="es-MX"/>
        </a:p>
      </dgm:t>
    </dgm:pt>
  </dgm:ptLst>
  <dgm:cxnLst>
    <dgm:cxn modelId="{6EFDA82E-00E5-41CD-B071-2546AB801DDF}" type="presOf" srcId="{072B8FEC-4E7E-4038-B1DA-20A4B22B54B0}" destId="{3A0D236C-B2EF-4127-B9C2-4092175BEBF6}" srcOrd="0" destOrd="0" presId="urn:microsoft.com/office/officeart/2005/8/layout/radial2"/>
    <dgm:cxn modelId="{9EC6D941-C48C-4514-B911-1822A089488E}" type="presOf" srcId="{85715BA8-FE41-42EB-BDE9-E45210C1DAD9}" destId="{5BA73EC9-C7C4-46C5-BB4C-378C0143F061}" srcOrd="0" destOrd="0" presId="urn:microsoft.com/office/officeart/2005/8/layout/radial2"/>
    <dgm:cxn modelId="{CDBE4C82-3EC1-477B-A27D-212B1F1DF973}" srcId="{072B8FEC-4E7E-4038-B1DA-20A4B22B54B0}" destId="{1CF0FDAF-4613-4EA4-BF7F-38E8FE275055}" srcOrd="0" destOrd="0" parTransId="{2B7D34E6-ACA9-41EE-BCE6-556AEE999447}" sibTransId="{A1F21D9E-F32A-4846-B754-842A1079784C}"/>
    <dgm:cxn modelId="{FB09FE3B-5FD4-4BF4-AC3E-253D078EC6F2}" srcId="{072B8FEC-4E7E-4038-B1DA-20A4B22B54B0}" destId="{3EAEE602-2521-4BB6-B609-1FCDA118E8D0}" srcOrd="1" destOrd="0" parTransId="{A4084AB7-F63E-438C-936C-38C0665C90BD}" sibTransId="{33B5313D-6288-4483-8741-06CA25C69EEE}"/>
    <dgm:cxn modelId="{B838B02D-B956-454E-B6CA-FD8578AC078D}" type="presOf" srcId="{A4084AB7-F63E-438C-936C-38C0665C90BD}" destId="{FBB20B5A-4338-4DC8-872B-2D43319FB047}" srcOrd="0" destOrd="0" presId="urn:microsoft.com/office/officeart/2005/8/layout/radial2"/>
    <dgm:cxn modelId="{C7BEBF21-9167-4E0C-AF64-44652A96F9C8}" type="presOf" srcId="{2B7D34E6-ACA9-41EE-BCE6-556AEE999447}" destId="{DEBCD6EC-19E5-446F-B5E8-551DAE9B7F23}" srcOrd="0" destOrd="0" presId="urn:microsoft.com/office/officeart/2005/8/layout/radial2"/>
    <dgm:cxn modelId="{2CA20900-8FDB-4C18-A637-3711D9103E61}" type="presOf" srcId="{1CF0FDAF-4613-4EA4-BF7F-38E8FE275055}" destId="{7B1DD165-A8C3-4FB1-88FF-472F8072B1FF}" srcOrd="0" destOrd="0" presId="urn:microsoft.com/office/officeart/2005/8/layout/radial2"/>
    <dgm:cxn modelId="{9451593C-FE40-42B0-9093-E32DE6308078}" srcId="{072B8FEC-4E7E-4038-B1DA-20A4B22B54B0}" destId="{B1819080-9F98-40FA-9636-593780A71A5F}" srcOrd="2" destOrd="0" parTransId="{85715BA8-FE41-42EB-BDE9-E45210C1DAD9}" sibTransId="{DF446BA2-036A-4409-B30D-73C6165F4500}"/>
    <dgm:cxn modelId="{FC67A9A8-5A42-4B3A-AF80-9E938F5F1283}" type="presOf" srcId="{B1819080-9F98-40FA-9636-593780A71A5F}" destId="{9DB15E9A-5ACF-4F8C-8853-E26DC850AD5F}" srcOrd="0" destOrd="0" presId="urn:microsoft.com/office/officeart/2005/8/layout/radial2"/>
    <dgm:cxn modelId="{74575D71-0820-461F-879C-D607B79EB209}" type="presOf" srcId="{3EAEE602-2521-4BB6-B609-1FCDA118E8D0}" destId="{505B4CEA-1A04-4FA4-A384-81793AB3F1C1}" srcOrd="0" destOrd="0" presId="urn:microsoft.com/office/officeart/2005/8/layout/radial2"/>
    <dgm:cxn modelId="{C444EC17-3735-4968-8422-D7894380587A}" type="presParOf" srcId="{3A0D236C-B2EF-4127-B9C2-4092175BEBF6}" destId="{63B1F16A-35FB-4203-BDBB-2370EC486787}" srcOrd="0" destOrd="0" presId="urn:microsoft.com/office/officeart/2005/8/layout/radial2"/>
    <dgm:cxn modelId="{9E6E6107-2204-4E51-BECE-C5D751B21AD6}" type="presParOf" srcId="{63B1F16A-35FB-4203-BDBB-2370EC486787}" destId="{7C5CF962-9187-439C-8B67-9FC4433F06AC}" srcOrd="0" destOrd="0" presId="urn:microsoft.com/office/officeart/2005/8/layout/radial2"/>
    <dgm:cxn modelId="{AC8E9D33-B4F3-430E-AC9C-4CE5456CB1D4}" type="presParOf" srcId="{7C5CF962-9187-439C-8B67-9FC4433F06AC}" destId="{0C75CD4E-F27A-44D2-A147-59A1816D65E9}" srcOrd="0" destOrd="0" presId="urn:microsoft.com/office/officeart/2005/8/layout/radial2"/>
    <dgm:cxn modelId="{9C760388-760A-4ED6-8054-E292B095BF7E}" type="presParOf" srcId="{7C5CF962-9187-439C-8B67-9FC4433F06AC}" destId="{59A93C7E-9582-4309-B890-6ADF4C05F580}" srcOrd="1" destOrd="0" presId="urn:microsoft.com/office/officeart/2005/8/layout/radial2"/>
    <dgm:cxn modelId="{CD6C1CB5-5D60-43F3-89DC-46BA90A8BE60}" type="presParOf" srcId="{63B1F16A-35FB-4203-BDBB-2370EC486787}" destId="{DEBCD6EC-19E5-446F-B5E8-551DAE9B7F23}" srcOrd="1" destOrd="0" presId="urn:microsoft.com/office/officeart/2005/8/layout/radial2"/>
    <dgm:cxn modelId="{4F9810AD-92B0-4BC1-B812-20C9D17A8582}" type="presParOf" srcId="{63B1F16A-35FB-4203-BDBB-2370EC486787}" destId="{F9466F3B-BED1-4FC7-93DD-B61D5AB8503A}" srcOrd="2" destOrd="0" presId="urn:microsoft.com/office/officeart/2005/8/layout/radial2"/>
    <dgm:cxn modelId="{CFFC3E00-C0B4-48B3-9456-B3BD340FFAFA}" type="presParOf" srcId="{F9466F3B-BED1-4FC7-93DD-B61D5AB8503A}" destId="{7B1DD165-A8C3-4FB1-88FF-472F8072B1FF}" srcOrd="0" destOrd="0" presId="urn:microsoft.com/office/officeart/2005/8/layout/radial2"/>
    <dgm:cxn modelId="{123F8C33-E6B3-4E05-9B77-20A550E2B485}" type="presParOf" srcId="{F9466F3B-BED1-4FC7-93DD-B61D5AB8503A}" destId="{C5136D20-1646-4493-96F0-7BAF654A39F4}" srcOrd="1" destOrd="0" presId="urn:microsoft.com/office/officeart/2005/8/layout/radial2"/>
    <dgm:cxn modelId="{582D8AEF-2281-4673-A862-983CD210A7A7}" type="presParOf" srcId="{63B1F16A-35FB-4203-BDBB-2370EC486787}" destId="{FBB20B5A-4338-4DC8-872B-2D43319FB047}" srcOrd="3" destOrd="0" presId="urn:microsoft.com/office/officeart/2005/8/layout/radial2"/>
    <dgm:cxn modelId="{9CEEC993-45F8-44A7-A67E-B88F7A380F26}" type="presParOf" srcId="{63B1F16A-35FB-4203-BDBB-2370EC486787}" destId="{BCAD5CA8-6FDB-4DF6-9EDE-90542D31B171}" srcOrd="4" destOrd="0" presId="urn:microsoft.com/office/officeart/2005/8/layout/radial2"/>
    <dgm:cxn modelId="{5D44776E-7462-4DBA-8BC1-B9BD8FBCD4A4}" type="presParOf" srcId="{BCAD5CA8-6FDB-4DF6-9EDE-90542D31B171}" destId="{505B4CEA-1A04-4FA4-A384-81793AB3F1C1}" srcOrd="0" destOrd="0" presId="urn:microsoft.com/office/officeart/2005/8/layout/radial2"/>
    <dgm:cxn modelId="{425C3E1E-AC64-458E-A26F-27CAC6AE40F0}" type="presParOf" srcId="{BCAD5CA8-6FDB-4DF6-9EDE-90542D31B171}" destId="{75B14E6E-FA52-4A39-9BA7-0035C128850A}" srcOrd="1" destOrd="0" presId="urn:microsoft.com/office/officeart/2005/8/layout/radial2"/>
    <dgm:cxn modelId="{C25C5F3B-3FCF-4C52-9C87-EB48E9EDDF9F}" type="presParOf" srcId="{63B1F16A-35FB-4203-BDBB-2370EC486787}" destId="{5BA73EC9-C7C4-46C5-BB4C-378C0143F061}" srcOrd="5" destOrd="0" presId="urn:microsoft.com/office/officeart/2005/8/layout/radial2"/>
    <dgm:cxn modelId="{C9EF6527-9A87-4CE9-8470-2AE42D7CA7BD}" type="presParOf" srcId="{63B1F16A-35FB-4203-BDBB-2370EC486787}" destId="{7042A452-FC1E-4DAA-8A75-566D9EC52EA5}" srcOrd="6" destOrd="0" presId="urn:microsoft.com/office/officeart/2005/8/layout/radial2"/>
    <dgm:cxn modelId="{F51189C0-1279-4930-93A2-15BD41382EAE}" type="presParOf" srcId="{7042A452-FC1E-4DAA-8A75-566D9EC52EA5}" destId="{9DB15E9A-5ACF-4F8C-8853-E26DC850AD5F}" srcOrd="0" destOrd="0" presId="urn:microsoft.com/office/officeart/2005/8/layout/radial2"/>
    <dgm:cxn modelId="{7839CD90-B874-4439-B02A-18157A4018D5}" type="presParOf" srcId="{7042A452-FC1E-4DAA-8A75-566D9EC52EA5}" destId="{F35546AF-24D8-47AF-9124-F82036AD414C}" srcOrd="1" destOrd="0" presId="urn:microsoft.com/office/officeart/2005/8/layout/radial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94FE02-28E5-46AE-AE89-93CCAA029230}" type="doc">
      <dgm:prSet loTypeId="urn:microsoft.com/office/officeart/2005/8/layout/target3" loCatId="relationship" qsTypeId="urn:microsoft.com/office/officeart/2005/8/quickstyle/simple1" qsCatId="simple" csTypeId="urn:microsoft.com/office/officeart/2005/8/colors/colorful3" csCatId="colorful" phldr="1"/>
      <dgm:spPr/>
      <dgm:t>
        <a:bodyPr/>
        <a:lstStyle/>
        <a:p>
          <a:endParaRPr lang="es-ES"/>
        </a:p>
      </dgm:t>
    </dgm:pt>
    <dgm:pt modelId="{3AC57AE9-6335-4E9F-93B5-1A33A12550C5}">
      <dgm:prSet phldrT="[Texto]"/>
      <dgm:spPr/>
      <dgm:t>
        <a:bodyPr/>
        <a:lstStyle/>
        <a:p>
          <a:r>
            <a:rPr lang="es-ES" dirty="0" smtClean="0"/>
            <a:t>La tecnología y las telecomunicaciones, </a:t>
          </a:r>
          <a:r>
            <a:rPr lang="es-ES" dirty="0" err="1" smtClean="0"/>
            <a:t>TIC´s</a:t>
          </a:r>
          <a:r>
            <a:rPr lang="es-ES" dirty="0" smtClean="0"/>
            <a:t> </a:t>
          </a:r>
          <a:endParaRPr lang="es-ES" dirty="0"/>
        </a:p>
      </dgm:t>
    </dgm:pt>
    <dgm:pt modelId="{33CE7DDB-2E7C-4918-A551-8BD621AB0639}" type="parTrans" cxnId="{BED0E74D-275B-4412-AD06-85F9AFFF156C}">
      <dgm:prSet/>
      <dgm:spPr/>
      <dgm:t>
        <a:bodyPr/>
        <a:lstStyle/>
        <a:p>
          <a:endParaRPr lang="es-ES"/>
        </a:p>
      </dgm:t>
    </dgm:pt>
    <dgm:pt modelId="{6956B4C0-94DC-45AF-A810-95596C504594}" type="sibTrans" cxnId="{BED0E74D-275B-4412-AD06-85F9AFFF156C}">
      <dgm:prSet/>
      <dgm:spPr/>
      <dgm:t>
        <a:bodyPr/>
        <a:lstStyle/>
        <a:p>
          <a:endParaRPr lang="es-ES"/>
        </a:p>
      </dgm:t>
    </dgm:pt>
    <dgm:pt modelId="{E7632666-21C5-47EB-8BD4-0CB1D78CE31C}">
      <dgm:prSet phldrT="[Texto]"/>
      <dgm:spPr/>
      <dgm:t>
        <a:bodyPr/>
        <a:lstStyle/>
        <a:p>
          <a:pPr algn="l"/>
          <a:r>
            <a:rPr lang="es-ES" dirty="0" smtClean="0"/>
            <a:t>Responden al interés capital  (centros urbanos). </a:t>
          </a:r>
          <a:br>
            <a:rPr lang="es-ES" dirty="0" smtClean="0"/>
          </a:br>
          <a:endParaRPr lang="es-ES" dirty="0"/>
        </a:p>
      </dgm:t>
    </dgm:pt>
    <dgm:pt modelId="{4BC71F26-955D-4283-9E84-B18BCD4C4E10}" type="parTrans" cxnId="{79724042-AC4F-4F4F-8236-49408CA1CD65}">
      <dgm:prSet/>
      <dgm:spPr/>
      <dgm:t>
        <a:bodyPr/>
        <a:lstStyle/>
        <a:p>
          <a:endParaRPr lang="es-ES"/>
        </a:p>
      </dgm:t>
    </dgm:pt>
    <dgm:pt modelId="{9A8CBB65-9687-40A2-BF46-A9AE4EE97B44}" type="sibTrans" cxnId="{79724042-AC4F-4F4F-8236-49408CA1CD65}">
      <dgm:prSet/>
      <dgm:spPr/>
      <dgm:t>
        <a:bodyPr/>
        <a:lstStyle/>
        <a:p>
          <a:endParaRPr lang="es-ES"/>
        </a:p>
      </dgm:t>
    </dgm:pt>
    <dgm:pt modelId="{91ACDA68-BDA4-45A4-9658-9C2319B649C3}">
      <dgm:prSet phldrT="[Texto]"/>
      <dgm:spPr/>
      <dgm:t>
        <a:bodyPr/>
        <a:lstStyle/>
        <a:p>
          <a:pPr algn="l"/>
          <a:r>
            <a:rPr lang="es-ES" dirty="0" smtClean="0"/>
            <a:t>Sustentan el proceso de globalización a través de los medios masivos de comunicación</a:t>
          </a:r>
          <a:endParaRPr lang="es-ES" dirty="0"/>
        </a:p>
      </dgm:t>
    </dgm:pt>
    <dgm:pt modelId="{63CFB3E1-85D1-42ED-93ED-30D3506C5027}" type="parTrans" cxnId="{EBFD1C0A-67C7-45BC-9B8A-EBB098205E41}">
      <dgm:prSet/>
      <dgm:spPr/>
      <dgm:t>
        <a:bodyPr/>
        <a:lstStyle/>
        <a:p>
          <a:endParaRPr lang="es-ES"/>
        </a:p>
      </dgm:t>
    </dgm:pt>
    <dgm:pt modelId="{354C7A16-4BED-455A-AE7C-DF2AE3964310}" type="sibTrans" cxnId="{EBFD1C0A-67C7-45BC-9B8A-EBB098205E41}">
      <dgm:prSet/>
      <dgm:spPr/>
      <dgm:t>
        <a:bodyPr/>
        <a:lstStyle/>
        <a:p>
          <a:endParaRPr lang="es-ES"/>
        </a:p>
      </dgm:t>
    </dgm:pt>
    <dgm:pt modelId="{D607817D-B3CE-46DB-8F33-322F2152BD82}">
      <dgm:prSet phldrT="[Texto]"/>
      <dgm:spPr/>
      <dgm:t>
        <a:bodyPr/>
        <a:lstStyle/>
        <a:p>
          <a:r>
            <a:rPr lang="es-ES" dirty="0" smtClean="0"/>
            <a:t>Empresas proveedoras y los clientes</a:t>
          </a:r>
          <a:endParaRPr lang="es-ES" dirty="0"/>
        </a:p>
      </dgm:t>
    </dgm:pt>
    <dgm:pt modelId="{899AB520-450F-48C7-9CB6-2129D3633550}" type="parTrans" cxnId="{3D33FD47-BB57-447F-B584-A29D3DABBFE0}">
      <dgm:prSet/>
      <dgm:spPr/>
      <dgm:t>
        <a:bodyPr/>
        <a:lstStyle/>
        <a:p>
          <a:endParaRPr lang="es-ES"/>
        </a:p>
      </dgm:t>
    </dgm:pt>
    <dgm:pt modelId="{3951BE20-354E-4A42-A351-784A1F19F164}" type="sibTrans" cxnId="{3D33FD47-BB57-447F-B584-A29D3DABBFE0}">
      <dgm:prSet/>
      <dgm:spPr/>
      <dgm:t>
        <a:bodyPr/>
        <a:lstStyle/>
        <a:p>
          <a:endParaRPr lang="es-ES"/>
        </a:p>
      </dgm:t>
    </dgm:pt>
    <dgm:pt modelId="{1BCE8995-D9B3-4993-8E5C-8EFCBF243103}">
      <dgm:prSet phldrT="[Texto]" custT="1"/>
      <dgm:spPr/>
      <dgm:t>
        <a:bodyPr/>
        <a:lstStyle/>
        <a:p>
          <a:r>
            <a:rPr lang="es-ES" sz="1600" dirty="0" smtClean="0"/>
            <a:t>Permite a una firma o aun mercado maximizar.</a:t>
          </a:r>
          <a:endParaRPr lang="es-ES" sz="1600" dirty="0"/>
        </a:p>
      </dgm:t>
    </dgm:pt>
    <dgm:pt modelId="{62140F8E-EEA4-469D-8533-C3C600A17383}" type="parTrans" cxnId="{FC744E86-6B65-46B9-9CC1-54EAC9E87BE7}">
      <dgm:prSet/>
      <dgm:spPr/>
      <dgm:t>
        <a:bodyPr/>
        <a:lstStyle/>
        <a:p>
          <a:endParaRPr lang="es-ES"/>
        </a:p>
      </dgm:t>
    </dgm:pt>
    <dgm:pt modelId="{1381CD45-BD3E-4929-B58C-85366E26D3E1}" type="sibTrans" cxnId="{FC744E86-6B65-46B9-9CC1-54EAC9E87BE7}">
      <dgm:prSet/>
      <dgm:spPr/>
      <dgm:t>
        <a:bodyPr/>
        <a:lstStyle/>
        <a:p>
          <a:endParaRPr lang="es-ES"/>
        </a:p>
      </dgm:t>
    </dgm:pt>
    <dgm:pt modelId="{BAB1990B-464B-4A9F-8DC1-EE1FB497AC4E}">
      <dgm:prSet phldrT="[Texto]"/>
      <dgm:spPr/>
      <dgm:t>
        <a:bodyPr/>
        <a:lstStyle/>
        <a:p>
          <a:r>
            <a:rPr lang="es-ES" dirty="0" smtClean="0"/>
            <a:t>Proporcionan los conocimientos e interrelaciones </a:t>
          </a:r>
          <a:endParaRPr lang="es-ES" dirty="0"/>
        </a:p>
      </dgm:t>
    </dgm:pt>
    <dgm:pt modelId="{81CBE1B6-1954-44C2-BB15-3FDDED5209FE}" type="parTrans" cxnId="{A762F8F9-36CB-4F9E-90EB-ADA10D3B659D}">
      <dgm:prSet/>
      <dgm:spPr/>
      <dgm:t>
        <a:bodyPr/>
        <a:lstStyle/>
        <a:p>
          <a:endParaRPr lang="es-ES"/>
        </a:p>
      </dgm:t>
    </dgm:pt>
    <dgm:pt modelId="{9F451965-230A-4180-8FCA-2CD1172F3BDF}" type="sibTrans" cxnId="{A762F8F9-36CB-4F9E-90EB-ADA10D3B659D}">
      <dgm:prSet/>
      <dgm:spPr/>
      <dgm:t>
        <a:bodyPr/>
        <a:lstStyle/>
        <a:p>
          <a:endParaRPr lang="es-ES"/>
        </a:p>
      </dgm:t>
    </dgm:pt>
    <dgm:pt modelId="{83CDB8D3-2E5E-4AE2-AED6-5ED78507A7F9}">
      <dgm:prSet phldrT="[Texto]" custT="1"/>
      <dgm:spPr/>
      <dgm:t>
        <a:bodyPr/>
        <a:lstStyle/>
        <a:p>
          <a:r>
            <a:rPr lang="es-ES" sz="1600" dirty="0" smtClean="0"/>
            <a:t>Universidades </a:t>
          </a:r>
          <a:endParaRPr lang="es-ES" sz="1600" dirty="0"/>
        </a:p>
      </dgm:t>
    </dgm:pt>
    <dgm:pt modelId="{BB081BDE-2603-4E2C-88E5-3E7155F91D1A}" type="parTrans" cxnId="{F124CB5E-0126-4E20-8C0E-75BA049B0600}">
      <dgm:prSet/>
      <dgm:spPr/>
      <dgm:t>
        <a:bodyPr/>
        <a:lstStyle/>
        <a:p>
          <a:endParaRPr lang="es-ES"/>
        </a:p>
      </dgm:t>
    </dgm:pt>
    <dgm:pt modelId="{CA5A490E-A7DA-428C-9265-69E3A4898FD5}" type="sibTrans" cxnId="{F124CB5E-0126-4E20-8C0E-75BA049B0600}">
      <dgm:prSet/>
      <dgm:spPr/>
      <dgm:t>
        <a:bodyPr/>
        <a:lstStyle/>
        <a:p>
          <a:endParaRPr lang="es-ES"/>
        </a:p>
      </dgm:t>
    </dgm:pt>
    <dgm:pt modelId="{15FBE02A-AE8D-4294-BC21-48C9DC418379}">
      <dgm:prSet phldrT="[Texto]" custT="1"/>
      <dgm:spPr/>
      <dgm:t>
        <a:bodyPr/>
        <a:lstStyle/>
        <a:p>
          <a:r>
            <a:rPr lang="es-ES" sz="1600" dirty="0" smtClean="0"/>
            <a:t>El conocimiento científico </a:t>
          </a:r>
          <a:endParaRPr lang="es-ES" sz="1600" dirty="0"/>
        </a:p>
      </dgm:t>
    </dgm:pt>
    <dgm:pt modelId="{8A4C30A8-B142-4BD4-9FA2-CE7FF11BBF63}" type="parTrans" cxnId="{20B76A2E-8910-4A3E-9840-D9586A463FA6}">
      <dgm:prSet/>
      <dgm:spPr/>
      <dgm:t>
        <a:bodyPr/>
        <a:lstStyle/>
        <a:p>
          <a:endParaRPr lang="es-ES"/>
        </a:p>
      </dgm:t>
    </dgm:pt>
    <dgm:pt modelId="{9ACC4BB0-AA97-4E5E-8DF8-998FDEB01129}" type="sibTrans" cxnId="{20B76A2E-8910-4A3E-9840-D9586A463FA6}">
      <dgm:prSet/>
      <dgm:spPr/>
      <dgm:t>
        <a:bodyPr/>
        <a:lstStyle/>
        <a:p>
          <a:endParaRPr lang="es-ES"/>
        </a:p>
      </dgm:t>
    </dgm:pt>
    <dgm:pt modelId="{E2281C3E-1233-473F-A3A8-CE1C08FE7097}">
      <dgm:prSet phldrT="[Texto]" custT="1"/>
      <dgm:spPr/>
      <dgm:t>
        <a:bodyPr/>
        <a:lstStyle/>
        <a:p>
          <a:r>
            <a:rPr lang="es-ES" sz="1600" dirty="0" smtClean="0"/>
            <a:t>La innovación de procesos y metodológicas de trabaja evolucionan</a:t>
          </a:r>
          <a:r>
            <a:rPr lang="es-ES" sz="1200" dirty="0" smtClean="0"/>
            <a:t>.</a:t>
          </a:r>
          <a:endParaRPr lang="es-ES" sz="1200" dirty="0"/>
        </a:p>
      </dgm:t>
    </dgm:pt>
    <dgm:pt modelId="{18ED68CB-BDA1-4CEF-BF84-84D63431A28D}" type="parTrans" cxnId="{599EB87C-01B5-48AF-A62D-8FFF41C0DE3F}">
      <dgm:prSet/>
      <dgm:spPr/>
      <dgm:t>
        <a:bodyPr/>
        <a:lstStyle/>
        <a:p>
          <a:endParaRPr lang="es-ES"/>
        </a:p>
      </dgm:t>
    </dgm:pt>
    <dgm:pt modelId="{7847B854-C404-4B77-B9FD-7B39A3C0AC5C}" type="sibTrans" cxnId="{599EB87C-01B5-48AF-A62D-8FFF41C0DE3F}">
      <dgm:prSet/>
      <dgm:spPr/>
      <dgm:t>
        <a:bodyPr/>
        <a:lstStyle/>
        <a:p>
          <a:endParaRPr lang="es-ES"/>
        </a:p>
      </dgm:t>
    </dgm:pt>
    <dgm:pt modelId="{7E455E1B-4807-4BBE-8CBB-DEAE1CAFF68F}" type="pres">
      <dgm:prSet presAssocID="{A994FE02-28E5-46AE-AE89-93CCAA029230}" presName="Name0" presStyleCnt="0">
        <dgm:presLayoutVars>
          <dgm:chMax val="7"/>
          <dgm:dir/>
          <dgm:animLvl val="lvl"/>
          <dgm:resizeHandles val="exact"/>
        </dgm:presLayoutVars>
      </dgm:prSet>
      <dgm:spPr/>
      <dgm:t>
        <a:bodyPr/>
        <a:lstStyle/>
        <a:p>
          <a:endParaRPr lang="es-MX"/>
        </a:p>
      </dgm:t>
    </dgm:pt>
    <dgm:pt modelId="{6CAE1373-AE1D-404F-AA67-9ED62A760B35}" type="pres">
      <dgm:prSet presAssocID="{3AC57AE9-6335-4E9F-93B5-1A33A12550C5}" presName="circle1" presStyleLbl="node1" presStyleIdx="0" presStyleCnt="3" custLinFactNeighborX="-1724" custLinFactNeighborY="-2013"/>
      <dgm:spPr/>
    </dgm:pt>
    <dgm:pt modelId="{E7CCAD9B-2C6E-450B-837F-8968AD82F2CC}" type="pres">
      <dgm:prSet presAssocID="{3AC57AE9-6335-4E9F-93B5-1A33A12550C5}" presName="space" presStyleCnt="0"/>
      <dgm:spPr/>
    </dgm:pt>
    <dgm:pt modelId="{633A78A3-0369-4CC8-AE63-E6B54A10090B}" type="pres">
      <dgm:prSet presAssocID="{3AC57AE9-6335-4E9F-93B5-1A33A12550C5}" presName="rect1" presStyleLbl="alignAcc1" presStyleIdx="0" presStyleCnt="3"/>
      <dgm:spPr/>
      <dgm:t>
        <a:bodyPr/>
        <a:lstStyle/>
        <a:p>
          <a:endParaRPr lang="es-ES"/>
        </a:p>
      </dgm:t>
    </dgm:pt>
    <dgm:pt modelId="{09824AA2-7BBF-44F0-86D4-6ACDAED03163}" type="pres">
      <dgm:prSet presAssocID="{D607817D-B3CE-46DB-8F33-322F2152BD82}" presName="vertSpace2" presStyleLbl="node1" presStyleIdx="0" presStyleCnt="3"/>
      <dgm:spPr/>
    </dgm:pt>
    <dgm:pt modelId="{D35B90AD-B313-4EE3-913D-451D9BE61894}" type="pres">
      <dgm:prSet presAssocID="{D607817D-B3CE-46DB-8F33-322F2152BD82}" presName="circle2" presStyleLbl="node1" presStyleIdx="1" presStyleCnt="3"/>
      <dgm:spPr/>
    </dgm:pt>
    <dgm:pt modelId="{823A3473-B519-4D74-AAEA-E28FDEC082F1}" type="pres">
      <dgm:prSet presAssocID="{D607817D-B3CE-46DB-8F33-322F2152BD82}" presName="rect2" presStyleLbl="alignAcc1" presStyleIdx="1" presStyleCnt="3"/>
      <dgm:spPr/>
      <dgm:t>
        <a:bodyPr/>
        <a:lstStyle/>
        <a:p>
          <a:endParaRPr lang="es-ES"/>
        </a:p>
      </dgm:t>
    </dgm:pt>
    <dgm:pt modelId="{616F91AB-9FEC-4592-9E3D-AF3C3272D6CD}" type="pres">
      <dgm:prSet presAssocID="{BAB1990B-464B-4A9F-8DC1-EE1FB497AC4E}" presName="vertSpace3" presStyleLbl="node1" presStyleIdx="1" presStyleCnt="3"/>
      <dgm:spPr/>
    </dgm:pt>
    <dgm:pt modelId="{930B8A6B-C25E-43B2-B7E6-6CF827A04F39}" type="pres">
      <dgm:prSet presAssocID="{BAB1990B-464B-4A9F-8DC1-EE1FB497AC4E}" presName="circle3" presStyleLbl="node1" presStyleIdx="2" presStyleCnt="3"/>
      <dgm:spPr/>
    </dgm:pt>
    <dgm:pt modelId="{0E2E02C2-61CE-4244-BF89-5712558826BA}" type="pres">
      <dgm:prSet presAssocID="{BAB1990B-464B-4A9F-8DC1-EE1FB497AC4E}" presName="rect3" presStyleLbl="alignAcc1" presStyleIdx="2" presStyleCnt="3"/>
      <dgm:spPr/>
      <dgm:t>
        <a:bodyPr/>
        <a:lstStyle/>
        <a:p>
          <a:endParaRPr lang="es-ES"/>
        </a:p>
      </dgm:t>
    </dgm:pt>
    <dgm:pt modelId="{13FCD1F2-5393-43B7-B20D-15DF2AA05E16}" type="pres">
      <dgm:prSet presAssocID="{3AC57AE9-6335-4E9F-93B5-1A33A12550C5}" presName="rect1ParTx" presStyleLbl="alignAcc1" presStyleIdx="2" presStyleCnt="3">
        <dgm:presLayoutVars>
          <dgm:chMax val="1"/>
          <dgm:bulletEnabled val="1"/>
        </dgm:presLayoutVars>
      </dgm:prSet>
      <dgm:spPr/>
      <dgm:t>
        <a:bodyPr/>
        <a:lstStyle/>
        <a:p>
          <a:endParaRPr lang="es-ES"/>
        </a:p>
      </dgm:t>
    </dgm:pt>
    <dgm:pt modelId="{D864662D-CF9F-4F02-BCCC-D2D9DE29DD10}" type="pres">
      <dgm:prSet presAssocID="{3AC57AE9-6335-4E9F-93B5-1A33A12550C5}" presName="rect1ChTx" presStyleLbl="alignAcc1" presStyleIdx="2" presStyleCnt="3">
        <dgm:presLayoutVars>
          <dgm:bulletEnabled val="1"/>
        </dgm:presLayoutVars>
      </dgm:prSet>
      <dgm:spPr/>
      <dgm:t>
        <a:bodyPr/>
        <a:lstStyle/>
        <a:p>
          <a:endParaRPr lang="es-ES"/>
        </a:p>
      </dgm:t>
    </dgm:pt>
    <dgm:pt modelId="{1D4ED405-155A-4BF7-8D77-DDBA364EA560}" type="pres">
      <dgm:prSet presAssocID="{D607817D-B3CE-46DB-8F33-322F2152BD82}" presName="rect2ParTx" presStyleLbl="alignAcc1" presStyleIdx="2" presStyleCnt="3">
        <dgm:presLayoutVars>
          <dgm:chMax val="1"/>
          <dgm:bulletEnabled val="1"/>
        </dgm:presLayoutVars>
      </dgm:prSet>
      <dgm:spPr/>
      <dgm:t>
        <a:bodyPr/>
        <a:lstStyle/>
        <a:p>
          <a:endParaRPr lang="es-ES"/>
        </a:p>
      </dgm:t>
    </dgm:pt>
    <dgm:pt modelId="{68EA1C1D-10C9-4E14-B899-8C0FF816AF0C}" type="pres">
      <dgm:prSet presAssocID="{D607817D-B3CE-46DB-8F33-322F2152BD82}" presName="rect2ChTx" presStyleLbl="alignAcc1" presStyleIdx="2" presStyleCnt="3">
        <dgm:presLayoutVars>
          <dgm:bulletEnabled val="1"/>
        </dgm:presLayoutVars>
      </dgm:prSet>
      <dgm:spPr/>
      <dgm:t>
        <a:bodyPr/>
        <a:lstStyle/>
        <a:p>
          <a:endParaRPr lang="es-ES"/>
        </a:p>
      </dgm:t>
    </dgm:pt>
    <dgm:pt modelId="{29C8F60C-9DDC-42B2-B9FB-ED08EF0B6F3D}" type="pres">
      <dgm:prSet presAssocID="{BAB1990B-464B-4A9F-8DC1-EE1FB497AC4E}" presName="rect3ParTx" presStyleLbl="alignAcc1" presStyleIdx="2" presStyleCnt="3">
        <dgm:presLayoutVars>
          <dgm:chMax val="1"/>
          <dgm:bulletEnabled val="1"/>
        </dgm:presLayoutVars>
      </dgm:prSet>
      <dgm:spPr/>
      <dgm:t>
        <a:bodyPr/>
        <a:lstStyle/>
        <a:p>
          <a:endParaRPr lang="es-ES"/>
        </a:p>
      </dgm:t>
    </dgm:pt>
    <dgm:pt modelId="{5F803E1A-AE16-4F2A-8BF5-62B9B3FC1809}" type="pres">
      <dgm:prSet presAssocID="{BAB1990B-464B-4A9F-8DC1-EE1FB497AC4E}" presName="rect3ChTx" presStyleLbl="alignAcc1" presStyleIdx="2" presStyleCnt="3" custScaleX="104155" custScaleY="149146">
        <dgm:presLayoutVars>
          <dgm:bulletEnabled val="1"/>
        </dgm:presLayoutVars>
      </dgm:prSet>
      <dgm:spPr/>
      <dgm:t>
        <a:bodyPr/>
        <a:lstStyle/>
        <a:p>
          <a:endParaRPr lang="es-ES"/>
        </a:p>
      </dgm:t>
    </dgm:pt>
  </dgm:ptLst>
  <dgm:cxnLst>
    <dgm:cxn modelId="{599EB87C-01B5-48AF-A62D-8FFF41C0DE3F}" srcId="{BAB1990B-464B-4A9F-8DC1-EE1FB497AC4E}" destId="{E2281C3E-1233-473F-A3A8-CE1C08FE7097}" srcOrd="2" destOrd="0" parTransId="{18ED68CB-BDA1-4CEF-BF84-84D63431A28D}" sibTransId="{7847B854-C404-4B77-B9FD-7B39A3C0AC5C}"/>
    <dgm:cxn modelId="{72EF30A0-D771-4CDD-B8F6-31A32275D5B4}" type="presOf" srcId="{3AC57AE9-6335-4E9F-93B5-1A33A12550C5}" destId="{633A78A3-0369-4CC8-AE63-E6B54A10090B}" srcOrd="0" destOrd="0" presId="urn:microsoft.com/office/officeart/2005/8/layout/target3"/>
    <dgm:cxn modelId="{1CF29A37-3AF8-4BE2-B637-8233D328D6FD}" type="presOf" srcId="{E7632666-21C5-47EB-8BD4-0CB1D78CE31C}" destId="{D864662D-CF9F-4F02-BCCC-D2D9DE29DD10}" srcOrd="0" destOrd="0" presId="urn:microsoft.com/office/officeart/2005/8/layout/target3"/>
    <dgm:cxn modelId="{33BC3054-B5FE-437D-BFF1-E70169F39DCC}" type="presOf" srcId="{3AC57AE9-6335-4E9F-93B5-1A33A12550C5}" destId="{13FCD1F2-5393-43B7-B20D-15DF2AA05E16}" srcOrd="1" destOrd="0" presId="urn:microsoft.com/office/officeart/2005/8/layout/target3"/>
    <dgm:cxn modelId="{91BC7A90-76AF-4E2B-9D31-BD3C2DBD3076}" type="presOf" srcId="{BAB1990B-464B-4A9F-8DC1-EE1FB497AC4E}" destId="{29C8F60C-9DDC-42B2-B9FB-ED08EF0B6F3D}" srcOrd="1" destOrd="0" presId="urn:microsoft.com/office/officeart/2005/8/layout/target3"/>
    <dgm:cxn modelId="{79724042-AC4F-4F4F-8236-49408CA1CD65}" srcId="{3AC57AE9-6335-4E9F-93B5-1A33A12550C5}" destId="{E7632666-21C5-47EB-8BD4-0CB1D78CE31C}" srcOrd="0" destOrd="0" parTransId="{4BC71F26-955D-4283-9E84-B18BCD4C4E10}" sibTransId="{9A8CBB65-9687-40A2-BF46-A9AE4EE97B44}"/>
    <dgm:cxn modelId="{FC744E86-6B65-46B9-9CC1-54EAC9E87BE7}" srcId="{D607817D-B3CE-46DB-8F33-322F2152BD82}" destId="{1BCE8995-D9B3-4993-8E5C-8EFCBF243103}" srcOrd="0" destOrd="0" parTransId="{62140F8E-EEA4-469D-8533-C3C600A17383}" sibTransId="{1381CD45-BD3E-4929-B58C-85366E26D3E1}"/>
    <dgm:cxn modelId="{F16C403E-9765-47C1-84EB-58A2D8DA1849}" type="presOf" srcId="{91ACDA68-BDA4-45A4-9658-9C2319B649C3}" destId="{D864662D-CF9F-4F02-BCCC-D2D9DE29DD10}" srcOrd="0" destOrd="1" presId="urn:microsoft.com/office/officeart/2005/8/layout/target3"/>
    <dgm:cxn modelId="{3D33FD47-BB57-447F-B584-A29D3DABBFE0}" srcId="{A994FE02-28E5-46AE-AE89-93CCAA029230}" destId="{D607817D-B3CE-46DB-8F33-322F2152BD82}" srcOrd="1" destOrd="0" parTransId="{899AB520-450F-48C7-9CB6-2129D3633550}" sibTransId="{3951BE20-354E-4A42-A351-784A1F19F164}"/>
    <dgm:cxn modelId="{F124CB5E-0126-4E20-8C0E-75BA049B0600}" srcId="{BAB1990B-464B-4A9F-8DC1-EE1FB497AC4E}" destId="{83CDB8D3-2E5E-4AE2-AED6-5ED78507A7F9}" srcOrd="0" destOrd="0" parTransId="{BB081BDE-2603-4E2C-88E5-3E7155F91D1A}" sibTransId="{CA5A490E-A7DA-428C-9265-69E3A4898FD5}"/>
    <dgm:cxn modelId="{6DCFC2A1-2080-4F19-8684-E5BFA3AA53AE}" type="presOf" srcId="{D607817D-B3CE-46DB-8F33-322F2152BD82}" destId="{823A3473-B519-4D74-AAEA-E28FDEC082F1}" srcOrd="0" destOrd="0" presId="urn:microsoft.com/office/officeart/2005/8/layout/target3"/>
    <dgm:cxn modelId="{77B635DE-8E77-413C-9C2A-BAE144225CBC}" type="presOf" srcId="{83CDB8D3-2E5E-4AE2-AED6-5ED78507A7F9}" destId="{5F803E1A-AE16-4F2A-8BF5-62B9B3FC1809}" srcOrd="0" destOrd="0" presId="urn:microsoft.com/office/officeart/2005/8/layout/target3"/>
    <dgm:cxn modelId="{BED0E74D-275B-4412-AD06-85F9AFFF156C}" srcId="{A994FE02-28E5-46AE-AE89-93CCAA029230}" destId="{3AC57AE9-6335-4E9F-93B5-1A33A12550C5}" srcOrd="0" destOrd="0" parTransId="{33CE7DDB-2E7C-4918-A551-8BD621AB0639}" sibTransId="{6956B4C0-94DC-45AF-A810-95596C504594}"/>
    <dgm:cxn modelId="{772A69D6-8731-489D-B0BE-970765B2EA14}" type="presOf" srcId="{D607817D-B3CE-46DB-8F33-322F2152BD82}" destId="{1D4ED405-155A-4BF7-8D77-DDBA364EA560}" srcOrd="1" destOrd="0" presId="urn:microsoft.com/office/officeart/2005/8/layout/target3"/>
    <dgm:cxn modelId="{FB7F17DF-52AE-4BE8-9F16-B1A0FC96313A}" type="presOf" srcId="{E2281C3E-1233-473F-A3A8-CE1C08FE7097}" destId="{5F803E1A-AE16-4F2A-8BF5-62B9B3FC1809}" srcOrd="0" destOrd="2" presId="urn:microsoft.com/office/officeart/2005/8/layout/target3"/>
    <dgm:cxn modelId="{A762F8F9-36CB-4F9E-90EB-ADA10D3B659D}" srcId="{A994FE02-28E5-46AE-AE89-93CCAA029230}" destId="{BAB1990B-464B-4A9F-8DC1-EE1FB497AC4E}" srcOrd="2" destOrd="0" parTransId="{81CBE1B6-1954-44C2-BB15-3FDDED5209FE}" sibTransId="{9F451965-230A-4180-8FCA-2CD1172F3BDF}"/>
    <dgm:cxn modelId="{DB8907E0-A72F-4C4B-80B2-FB6ECCE45616}" type="presOf" srcId="{1BCE8995-D9B3-4993-8E5C-8EFCBF243103}" destId="{68EA1C1D-10C9-4E14-B899-8C0FF816AF0C}" srcOrd="0" destOrd="0" presId="urn:microsoft.com/office/officeart/2005/8/layout/target3"/>
    <dgm:cxn modelId="{20B76A2E-8910-4A3E-9840-D9586A463FA6}" srcId="{BAB1990B-464B-4A9F-8DC1-EE1FB497AC4E}" destId="{15FBE02A-AE8D-4294-BC21-48C9DC418379}" srcOrd="1" destOrd="0" parTransId="{8A4C30A8-B142-4BD4-9FA2-CE7FF11BBF63}" sibTransId="{9ACC4BB0-AA97-4E5E-8DF8-998FDEB01129}"/>
    <dgm:cxn modelId="{56A64421-F808-42AC-BB87-E1A6F9BDD5D8}" type="presOf" srcId="{A994FE02-28E5-46AE-AE89-93CCAA029230}" destId="{7E455E1B-4807-4BBE-8CBB-DEAE1CAFF68F}" srcOrd="0" destOrd="0" presId="urn:microsoft.com/office/officeart/2005/8/layout/target3"/>
    <dgm:cxn modelId="{EBFD1C0A-67C7-45BC-9B8A-EBB098205E41}" srcId="{3AC57AE9-6335-4E9F-93B5-1A33A12550C5}" destId="{91ACDA68-BDA4-45A4-9658-9C2319B649C3}" srcOrd="1" destOrd="0" parTransId="{63CFB3E1-85D1-42ED-93ED-30D3506C5027}" sibTransId="{354C7A16-4BED-455A-AE7C-DF2AE3964310}"/>
    <dgm:cxn modelId="{81466E51-9A64-46D7-B391-FB0B1E787040}" type="presOf" srcId="{15FBE02A-AE8D-4294-BC21-48C9DC418379}" destId="{5F803E1A-AE16-4F2A-8BF5-62B9B3FC1809}" srcOrd="0" destOrd="1" presId="urn:microsoft.com/office/officeart/2005/8/layout/target3"/>
    <dgm:cxn modelId="{73D67F7F-47D5-4CE9-84B7-853A60E1A9CA}" type="presOf" srcId="{BAB1990B-464B-4A9F-8DC1-EE1FB497AC4E}" destId="{0E2E02C2-61CE-4244-BF89-5712558826BA}" srcOrd="0" destOrd="0" presId="urn:microsoft.com/office/officeart/2005/8/layout/target3"/>
    <dgm:cxn modelId="{A1DA4134-379F-4074-83C8-174B29B556D0}" type="presParOf" srcId="{7E455E1B-4807-4BBE-8CBB-DEAE1CAFF68F}" destId="{6CAE1373-AE1D-404F-AA67-9ED62A760B35}" srcOrd="0" destOrd="0" presId="urn:microsoft.com/office/officeart/2005/8/layout/target3"/>
    <dgm:cxn modelId="{A0AD667D-0255-4A4E-A26C-5717502CC708}" type="presParOf" srcId="{7E455E1B-4807-4BBE-8CBB-DEAE1CAFF68F}" destId="{E7CCAD9B-2C6E-450B-837F-8968AD82F2CC}" srcOrd="1" destOrd="0" presId="urn:microsoft.com/office/officeart/2005/8/layout/target3"/>
    <dgm:cxn modelId="{F0C1E608-4786-48DE-9652-CBDF20AF118D}" type="presParOf" srcId="{7E455E1B-4807-4BBE-8CBB-DEAE1CAFF68F}" destId="{633A78A3-0369-4CC8-AE63-E6B54A10090B}" srcOrd="2" destOrd="0" presId="urn:microsoft.com/office/officeart/2005/8/layout/target3"/>
    <dgm:cxn modelId="{6E21FFB5-80ED-4207-B297-FF3984D7C42D}" type="presParOf" srcId="{7E455E1B-4807-4BBE-8CBB-DEAE1CAFF68F}" destId="{09824AA2-7BBF-44F0-86D4-6ACDAED03163}" srcOrd="3" destOrd="0" presId="urn:microsoft.com/office/officeart/2005/8/layout/target3"/>
    <dgm:cxn modelId="{4A936B5D-B2D7-4509-88D5-F3027C560C1B}" type="presParOf" srcId="{7E455E1B-4807-4BBE-8CBB-DEAE1CAFF68F}" destId="{D35B90AD-B313-4EE3-913D-451D9BE61894}" srcOrd="4" destOrd="0" presId="urn:microsoft.com/office/officeart/2005/8/layout/target3"/>
    <dgm:cxn modelId="{DE1DC064-D760-4597-B622-6BE27C04368C}" type="presParOf" srcId="{7E455E1B-4807-4BBE-8CBB-DEAE1CAFF68F}" destId="{823A3473-B519-4D74-AAEA-E28FDEC082F1}" srcOrd="5" destOrd="0" presId="urn:microsoft.com/office/officeart/2005/8/layout/target3"/>
    <dgm:cxn modelId="{C42D9E0E-4CEC-4063-8B15-CF47F5F38E96}" type="presParOf" srcId="{7E455E1B-4807-4BBE-8CBB-DEAE1CAFF68F}" destId="{616F91AB-9FEC-4592-9E3D-AF3C3272D6CD}" srcOrd="6" destOrd="0" presId="urn:microsoft.com/office/officeart/2005/8/layout/target3"/>
    <dgm:cxn modelId="{59A0627D-AD82-4515-8260-7E2C8080A6DA}" type="presParOf" srcId="{7E455E1B-4807-4BBE-8CBB-DEAE1CAFF68F}" destId="{930B8A6B-C25E-43B2-B7E6-6CF827A04F39}" srcOrd="7" destOrd="0" presId="urn:microsoft.com/office/officeart/2005/8/layout/target3"/>
    <dgm:cxn modelId="{64C2732B-C60F-4D0D-BAF2-2C1102AEA04C}" type="presParOf" srcId="{7E455E1B-4807-4BBE-8CBB-DEAE1CAFF68F}" destId="{0E2E02C2-61CE-4244-BF89-5712558826BA}" srcOrd="8" destOrd="0" presId="urn:microsoft.com/office/officeart/2005/8/layout/target3"/>
    <dgm:cxn modelId="{44AA055E-5E82-4F12-B96E-117ABCF6B3E8}" type="presParOf" srcId="{7E455E1B-4807-4BBE-8CBB-DEAE1CAFF68F}" destId="{13FCD1F2-5393-43B7-B20D-15DF2AA05E16}" srcOrd="9" destOrd="0" presId="urn:microsoft.com/office/officeart/2005/8/layout/target3"/>
    <dgm:cxn modelId="{4A458377-FB2D-4AB7-B71E-4410D4626796}" type="presParOf" srcId="{7E455E1B-4807-4BBE-8CBB-DEAE1CAFF68F}" destId="{D864662D-CF9F-4F02-BCCC-D2D9DE29DD10}" srcOrd="10" destOrd="0" presId="urn:microsoft.com/office/officeart/2005/8/layout/target3"/>
    <dgm:cxn modelId="{928C0AA5-2B48-4E4D-B5B3-C22320C7485F}" type="presParOf" srcId="{7E455E1B-4807-4BBE-8CBB-DEAE1CAFF68F}" destId="{1D4ED405-155A-4BF7-8D77-DDBA364EA560}" srcOrd="11" destOrd="0" presId="urn:microsoft.com/office/officeart/2005/8/layout/target3"/>
    <dgm:cxn modelId="{21AEE128-C0CC-4319-93BA-853A93923A11}" type="presParOf" srcId="{7E455E1B-4807-4BBE-8CBB-DEAE1CAFF68F}" destId="{68EA1C1D-10C9-4E14-B899-8C0FF816AF0C}" srcOrd="12" destOrd="0" presId="urn:microsoft.com/office/officeart/2005/8/layout/target3"/>
    <dgm:cxn modelId="{CBBCCE2A-4047-4922-B317-4C262F6592BD}" type="presParOf" srcId="{7E455E1B-4807-4BBE-8CBB-DEAE1CAFF68F}" destId="{29C8F60C-9DDC-42B2-B9FB-ED08EF0B6F3D}" srcOrd="13" destOrd="0" presId="urn:microsoft.com/office/officeart/2005/8/layout/target3"/>
    <dgm:cxn modelId="{2769A3CE-A72E-4AF0-B150-8409086927A4}" type="presParOf" srcId="{7E455E1B-4807-4BBE-8CBB-DEAE1CAFF68F}" destId="{5F803E1A-AE16-4F2A-8BF5-62B9B3FC1809}" srcOrd="14"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09E58B4-A5FD-4710-9F0A-7801DBA04A5C}">
      <dsp:nvSpPr>
        <dsp:cNvPr id="0" name=""/>
        <dsp:cNvSpPr/>
      </dsp:nvSpPr>
      <dsp:spPr>
        <a:xfrm rot="16200000">
          <a:off x="-888751" y="888751"/>
          <a:ext cx="4389437" cy="2611933"/>
        </a:xfrm>
        <a:prstGeom prst="flowChartManualOperation">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42348" bIns="0" numCol="1" spcCol="1270" anchor="ctr" anchorCtr="0">
          <a:noAutofit/>
        </a:bodyPr>
        <a:lstStyle/>
        <a:p>
          <a:pPr lvl="0" algn="ctr" defTabSz="977900">
            <a:lnSpc>
              <a:spcPct val="90000"/>
            </a:lnSpc>
            <a:spcBef>
              <a:spcPct val="0"/>
            </a:spcBef>
            <a:spcAft>
              <a:spcPct val="35000"/>
            </a:spcAft>
          </a:pPr>
          <a:r>
            <a:rPr lang="es-MX" sz="2200" b="1" kern="1200" dirty="0" smtClean="0">
              <a:solidFill>
                <a:schemeClr val="tx1"/>
              </a:solidFill>
            </a:rPr>
            <a:t>Las empresas trabajan hoy en utilizando tecnologías de información cotidianamente </a:t>
          </a:r>
          <a:endParaRPr lang="es-MX" sz="2200" b="1" kern="1200" dirty="0">
            <a:solidFill>
              <a:schemeClr val="tx1"/>
            </a:solidFill>
          </a:endParaRPr>
        </a:p>
      </dsp:txBody>
      <dsp:txXfrm rot="16200000">
        <a:off x="-888751" y="888751"/>
        <a:ext cx="4389437" cy="2611933"/>
      </dsp:txXfrm>
    </dsp:sp>
    <dsp:sp modelId="{D81911F9-D51D-4E14-8DF5-10CF8847C470}">
      <dsp:nvSpPr>
        <dsp:cNvPr id="0" name=""/>
        <dsp:cNvSpPr/>
      </dsp:nvSpPr>
      <dsp:spPr>
        <a:xfrm rot="16200000">
          <a:off x="1929903" y="888751"/>
          <a:ext cx="4389437" cy="2611933"/>
        </a:xfrm>
        <a:prstGeom prst="flowChartManualOperation">
          <a:avLst/>
        </a:prstGeom>
        <a:solidFill>
          <a:schemeClr val="accent3">
            <a:hueOff val="-8269636"/>
            <a:satOff val="13411"/>
            <a:lumOff val="9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42348" bIns="0" numCol="1" spcCol="1270" anchor="ctr" anchorCtr="0">
          <a:noAutofit/>
        </a:bodyPr>
        <a:lstStyle/>
        <a:p>
          <a:pPr lvl="0" algn="ctr" defTabSz="977900">
            <a:lnSpc>
              <a:spcPct val="90000"/>
            </a:lnSpc>
            <a:spcBef>
              <a:spcPct val="0"/>
            </a:spcBef>
            <a:spcAft>
              <a:spcPct val="35000"/>
            </a:spcAft>
          </a:pPr>
          <a:r>
            <a:rPr lang="es-MX" sz="2200" b="1" kern="1200" dirty="0" smtClean="0">
              <a:solidFill>
                <a:schemeClr val="tx1"/>
              </a:solidFill>
            </a:rPr>
            <a:t>Internet, tarjetas de crédito, pago electrónico de la nómina de trabajadores, etc.</a:t>
          </a:r>
          <a:endParaRPr lang="es-MX" sz="2200" b="1" kern="1200" dirty="0">
            <a:solidFill>
              <a:schemeClr val="tx1"/>
            </a:solidFill>
          </a:endParaRPr>
        </a:p>
      </dsp:txBody>
      <dsp:txXfrm rot="16200000">
        <a:off x="1929903" y="888751"/>
        <a:ext cx="4389437" cy="2611933"/>
      </dsp:txXfrm>
    </dsp:sp>
    <dsp:sp modelId="{7DEADFD3-B06F-4728-9CE3-552B4D0C5A87}">
      <dsp:nvSpPr>
        <dsp:cNvPr id="0" name=""/>
        <dsp:cNvSpPr/>
      </dsp:nvSpPr>
      <dsp:spPr>
        <a:xfrm rot="16200000">
          <a:off x="4727910" y="888751"/>
          <a:ext cx="4389437" cy="2611933"/>
        </a:xfrm>
        <a:prstGeom prst="flowChartManualOperation">
          <a:avLst/>
        </a:prstGeom>
        <a:solidFill>
          <a:schemeClr val="accent3">
            <a:hueOff val="-16539272"/>
            <a:satOff val="26822"/>
            <a:lumOff val="1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42348" bIns="0" numCol="1" spcCol="1270" anchor="ctr" anchorCtr="0">
          <a:noAutofit/>
        </a:bodyPr>
        <a:lstStyle/>
        <a:p>
          <a:pPr lvl="0" algn="ctr" defTabSz="977900">
            <a:lnSpc>
              <a:spcPct val="90000"/>
            </a:lnSpc>
            <a:spcBef>
              <a:spcPct val="0"/>
            </a:spcBef>
            <a:spcAft>
              <a:spcPct val="35000"/>
            </a:spcAft>
          </a:pPr>
          <a:r>
            <a:rPr lang="es-MX" sz="2200" b="1" kern="1200" dirty="0" smtClean="0">
              <a:solidFill>
                <a:schemeClr val="tx1"/>
              </a:solidFill>
            </a:rPr>
            <a:t>En beneficio de manufactura y ventas, expandiéndose a grandes proporciones  la empresa.</a:t>
          </a:r>
          <a:endParaRPr lang="es-MX" sz="2200" b="1" kern="1200" dirty="0">
            <a:solidFill>
              <a:schemeClr val="tx1"/>
            </a:solidFill>
          </a:endParaRPr>
        </a:p>
      </dsp:txBody>
      <dsp:txXfrm rot="16200000">
        <a:off x="4727910" y="888751"/>
        <a:ext cx="4389437" cy="261193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A73EC9-C7C4-46C5-BB4C-378C0143F061}">
      <dsp:nvSpPr>
        <dsp:cNvPr id="0" name=""/>
        <dsp:cNvSpPr/>
      </dsp:nvSpPr>
      <dsp:spPr>
        <a:xfrm rot="2191528">
          <a:off x="2543877" y="2820644"/>
          <a:ext cx="445341" cy="47548"/>
        </a:xfrm>
        <a:custGeom>
          <a:avLst/>
          <a:gdLst/>
          <a:ahLst/>
          <a:cxnLst/>
          <a:rect l="0" t="0" r="0" b="0"/>
          <a:pathLst>
            <a:path>
              <a:moveTo>
                <a:pt x="0" y="23774"/>
              </a:moveTo>
              <a:lnTo>
                <a:pt x="445341" y="23774"/>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B20B5A-4338-4DC8-872B-2D43319FB047}">
      <dsp:nvSpPr>
        <dsp:cNvPr id="0" name=""/>
        <dsp:cNvSpPr/>
      </dsp:nvSpPr>
      <dsp:spPr>
        <a:xfrm rot="21444766">
          <a:off x="2586372" y="2035343"/>
          <a:ext cx="2430140" cy="47548"/>
        </a:xfrm>
        <a:custGeom>
          <a:avLst/>
          <a:gdLst/>
          <a:ahLst/>
          <a:cxnLst/>
          <a:rect l="0" t="0" r="0" b="0"/>
          <a:pathLst>
            <a:path>
              <a:moveTo>
                <a:pt x="0" y="23774"/>
              </a:moveTo>
              <a:lnTo>
                <a:pt x="2430140" y="23774"/>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BCD6EC-19E5-446F-B5E8-551DAE9B7F23}">
      <dsp:nvSpPr>
        <dsp:cNvPr id="0" name=""/>
        <dsp:cNvSpPr/>
      </dsp:nvSpPr>
      <dsp:spPr>
        <a:xfrm rot="18951780">
          <a:off x="2545457" y="1282303"/>
          <a:ext cx="298620" cy="47548"/>
        </a:xfrm>
        <a:custGeom>
          <a:avLst/>
          <a:gdLst/>
          <a:ahLst/>
          <a:cxnLst/>
          <a:rect l="0" t="0" r="0" b="0"/>
          <a:pathLst>
            <a:path>
              <a:moveTo>
                <a:pt x="0" y="23774"/>
              </a:moveTo>
              <a:lnTo>
                <a:pt x="298620" y="23774"/>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A93C7E-9582-4309-B890-6ADF4C05F580}">
      <dsp:nvSpPr>
        <dsp:cNvPr id="0" name=""/>
        <dsp:cNvSpPr/>
      </dsp:nvSpPr>
      <dsp:spPr>
        <a:xfrm>
          <a:off x="739768" y="1061381"/>
          <a:ext cx="2173932" cy="2173932"/>
        </a:xfrm>
        <a:prstGeom prst="ellipse">
          <a:avLst/>
        </a:prstGeom>
        <a:blipFill rotWithShape="0">
          <a:blip xmlns:r="http://schemas.openxmlformats.org/officeDocument/2006/relationships" r:embed="rId1"/>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1DD165-A8C3-4FB1-88FF-472F8072B1FF}">
      <dsp:nvSpPr>
        <dsp:cNvPr id="0" name=""/>
        <dsp:cNvSpPr/>
      </dsp:nvSpPr>
      <dsp:spPr>
        <a:xfrm>
          <a:off x="2491789" y="-374061"/>
          <a:ext cx="1986682" cy="1826468"/>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MX" sz="1900" kern="1200" dirty="0" smtClean="0">
              <a:solidFill>
                <a:schemeClr val="tx1"/>
              </a:solidFill>
            </a:rPr>
            <a:t>Herramienta importante en los negocios</a:t>
          </a:r>
          <a:endParaRPr lang="es-MX" sz="1900" kern="1200" dirty="0">
            <a:solidFill>
              <a:schemeClr val="tx1"/>
            </a:solidFill>
          </a:endParaRPr>
        </a:p>
      </dsp:txBody>
      <dsp:txXfrm>
        <a:off x="2491789" y="-374061"/>
        <a:ext cx="1986682" cy="1826468"/>
      </dsp:txXfrm>
    </dsp:sp>
    <dsp:sp modelId="{505B4CEA-1A04-4FA4-A384-81793AB3F1C1}">
      <dsp:nvSpPr>
        <dsp:cNvPr id="0" name=""/>
        <dsp:cNvSpPr/>
      </dsp:nvSpPr>
      <dsp:spPr>
        <a:xfrm>
          <a:off x="5013758" y="799770"/>
          <a:ext cx="2502883" cy="2296037"/>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kern="1200" dirty="0" smtClean="0">
              <a:solidFill>
                <a:schemeClr val="tx1"/>
              </a:solidFill>
            </a:rPr>
            <a:t>Garantiza que ésta obtenga resultados de manera automática a corto y a largo plazo</a:t>
          </a:r>
          <a:endParaRPr lang="es-MX" sz="2000" kern="1200" dirty="0">
            <a:solidFill>
              <a:schemeClr val="tx1"/>
            </a:solidFill>
          </a:endParaRPr>
        </a:p>
      </dsp:txBody>
      <dsp:txXfrm>
        <a:off x="5013758" y="799770"/>
        <a:ext cx="2502883" cy="2296037"/>
      </dsp:txXfrm>
    </dsp:sp>
    <dsp:sp modelId="{9DB15E9A-5ACF-4F8C-8853-E26DC850AD5F}">
      <dsp:nvSpPr>
        <dsp:cNvPr id="0" name=""/>
        <dsp:cNvSpPr/>
      </dsp:nvSpPr>
      <dsp:spPr>
        <a:xfrm>
          <a:off x="2556110" y="2615022"/>
          <a:ext cx="2886560" cy="2285002"/>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kern="1200" dirty="0" smtClean="0">
              <a:solidFill>
                <a:schemeClr val="tx1"/>
              </a:solidFill>
            </a:rPr>
            <a:t>Instrumento, por que forman parte de los recursos para poder trabajar eficientemente </a:t>
          </a:r>
          <a:endParaRPr lang="es-MX" sz="2000" kern="1200" dirty="0">
            <a:solidFill>
              <a:schemeClr val="tx1"/>
            </a:solidFill>
          </a:endParaRPr>
        </a:p>
      </dsp:txBody>
      <dsp:txXfrm>
        <a:off x="2556110" y="2615022"/>
        <a:ext cx="2886560" cy="228500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AE1373-AE1D-404F-AA67-9ED62A760B35}">
      <dsp:nvSpPr>
        <dsp:cNvPr id="0" name=""/>
        <dsp:cNvSpPr/>
      </dsp:nvSpPr>
      <dsp:spPr>
        <a:xfrm>
          <a:off x="-115046" y="-97693"/>
          <a:ext cx="4937760" cy="4937760"/>
        </a:xfrm>
        <a:prstGeom prst="pie">
          <a:avLst>
            <a:gd name="adj1" fmla="val 5400000"/>
            <a:gd name="adj2" fmla="val 1620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3A78A3-0369-4CC8-AE63-E6B54A10090B}">
      <dsp:nvSpPr>
        <dsp:cNvPr id="0" name=""/>
        <dsp:cNvSpPr/>
      </dsp:nvSpPr>
      <dsp:spPr>
        <a:xfrm>
          <a:off x="2438960" y="1703"/>
          <a:ext cx="5760719" cy="4937760"/>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ES" sz="2300" kern="1200" dirty="0" smtClean="0"/>
            <a:t>La tecnología y las telecomunicaciones, </a:t>
          </a:r>
          <a:r>
            <a:rPr lang="es-ES" sz="2300" kern="1200" dirty="0" err="1" smtClean="0"/>
            <a:t>TIC´s</a:t>
          </a:r>
          <a:r>
            <a:rPr lang="es-ES" sz="2300" kern="1200" dirty="0" smtClean="0"/>
            <a:t> </a:t>
          </a:r>
          <a:endParaRPr lang="es-ES" sz="2300" kern="1200" dirty="0"/>
        </a:p>
      </dsp:txBody>
      <dsp:txXfrm>
        <a:off x="2438960" y="1703"/>
        <a:ext cx="2880359" cy="1481331"/>
      </dsp:txXfrm>
    </dsp:sp>
    <dsp:sp modelId="{D35B90AD-B313-4EE3-913D-451D9BE61894}">
      <dsp:nvSpPr>
        <dsp:cNvPr id="0" name=""/>
        <dsp:cNvSpPr/>
      </dsp:nvSpPr>
      <dsp:spPr>
        <a:xfrm>
          <a:off x="834189" y="1483035"/>
          <a:ext cx="3209540" cy="3209540"/>
        </a:xfrm>
        <a:prstGeom prst="pie">
          <a:avLst>
            <a:gd name="adj1" fmla="val 5400000"/>
            <a:gd name="adj2" fmla="val 16200000"/>
          </a:avLst>
        </a:prstGeom>
        <a:solidFill>
          <a:schemeClr val="accent3">
            <a:hueOff val="-8269636"/>
            <a:satOff val="13411"/>
            <a:lumOff val="9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3A3473-B519-4D74-AAEA-E28FDEC082F1}">
      <dsp:nvSpPr>
        <dsp:cNvPr id="0" name=""/>
        <dsp:cNvSpPr/>
      </dsp:nvSpPr>
      <dsp:spPr>
        <a:xfrm>
          <a:off x="2438960" y="1483035"/>
          <a:ext cx="5760719" cy="3209540"/>
        </a:xfrm>
        <a:prstGeom prst="rect">
          <a:avLst/>
        </a:prstGeom>
        <a:solidFill>
          <a:schemeClr val="lt1">
            <a:alpha val="90000"/>
            <a:hueOff val="0"/>
            <a:satOff val="0"/>
            <a:lumOff val="0"/>
            <a:alphaOff val="0"/>
          </a:schemeClr>
        </a:solidFill>
        <a:ln w="19050" cap="flat" cmpd="sng" algn="ctr">
          <a:solidFill>
            <a:schemeClr val="accent3">
              <a:hueOff val="-8269636"/>
              <a:satOff val="13411"/>
              <a:lumOff val="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ES" sz="2300" kern="1200" dirty="0" smtClean="0"/>
            <a:t>Empresas proveedoras y los clientes</a:t>
          </a:r>
          <a:endParaRPr lang="es-ES" sz="2300" kern="1200" dirty="0"/>
        </a:p>
      </dsp:txBody>
      <dsp:txXfrm>
        <a:off x="2438960" y="1483035"/>
        <a:ext cx="2880359" cy="1481326"/>
      </dsp:txXfrm>
    </dsp:sp>
    <dsp:sp modelId="{930B8A6B-C25E-43B2-B7E6-6CF827A04F39}">
      <dsp:nvSpPr>
        <dsp:cNvPr id="0" name=""/>
        <dsp:cNvSpPr/>
      </dsp:nvSpPr>
      <dsp:spPr>
        <a:xfrm>
          <a:off x="1698297" y="2964361"/>
          <a:ext cx="1481326" cy="1481326"/>
        </a:xfrm>
        <a:prstGeom prst="pie">
          <a:avLst>
            <a:gd name="adj1" fmla="val 5400000"/>
            <a:gd name="adj2" fmla="val 16200000"/>
          </a:avLst>
        </a:prstGeom>
        <a:solidFill>
          <a:schemeClr val="accent3">
            <a:hueOff val="-16539272"/>
            <a:satOff val="26822"/>
            <a:lumOff val="1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2E02C2-61CE-4244-BF89-5712558826BA}">
      <dsp:nvSpPr>
        <dsp:cNvPr id="0" name=""/>
        <dsp:cNvSpPr/>
      </dsp:nvSpPr>
      <dsp:spPr>
        <a:xfrm>
          <a:off x="2438960" y="2964361"/>
          <a:ext cx="5760719" cy="1481326"/>
        </a:xfrm>
        <a:prstGeom prst="rect">
          <a:avLst/>
        </a:prstGeom>
        <a:solidFill>
          <a:schemeClr val="lt1">
            <a:alpha val="90000"/>
            <a:hueOff val="0"/>
            <a:satOff val="0"/>
            <a:lumOff val="0"/>
            <a:alphaOff val="0"/>
          </a:schemeClr>
        </a:solidFill>
        <a:ln w="19050" cap="flat" cmpd="sng" algn="ctr">
          <a:solidFill>
            <a:schemeClr val="accent3">
              <a:hueOff val="-16539272"/>
              <a:satOff val="26822"/>
              <a:lumOff val="19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ES" sz="2300" kern="1200" dirty="0" smtClean="0"/>
            <a:t>Proporcionan los conocimientos e interrelaciones </a:t>
          </a:r>
          <a:endParaRPr lang="es-ES" sz="2300" kern="1200" dirty="0"/>
        </a:p>
      </dsp:txBody>
      <dsp:txXfrm>
        <a:off x="2438960" y="2964361"/>
        <a:ext cx="2880359" cy="1481326"/>
      </dsp:txXfrm>
    </dsp:sp>
    <dsp:sp modelId="{D864662D-CF9F-4F02-BCCC-D2D9DE29DD10}">
      <dsp:nvSpPr>
        <dsp:cNvPr id="0" name=""/>
        <dsp:cNvSpPr/>
      </dsp:nvSpPr>
      <dsp:spPr>
        <a:xfrm>
          <a:off x="5319320" y="1703"/>
          <a:ext cx="2880359" cy="1481331"/>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s-ES" sz="1400" kern="1200" dirty="0" smtClean="0"/>
            <a:t>Responden al interés capital  (centros urbanos). </a:t>
          </a:r>
          <a:br>
            <a:rPr lang="es-ES" sz="1400" kern="1200" dirty="0" smtClean="0"/>
          </a:br>
          <a:endParaRPr lang="es-ES" sz="1400" kern="1200" dirty="0"/>
        </a:p>
        <a:p>
          <a:pPr marL="114300" lvl="1" indent="-114300" algn="l" defTabSz="622300">
            <a:lnSpc>
              <a:spcPct val="90000"/>
            </a:lnSpc>
            <a:spcBef>
              <a:spcPct val="0"/>
            </a:spcBef>
            <a:spcAft>
              <a:spcPct val="15000"/>
            </a:spcAft>
            <a:buChar char="••"/>
          </a:pPr>
          <a:r>
            <a:rPr lang="es-ES" sz="1400" kern="1200" dirty="0" smtClean="0"/>
            <a:t>Sustentan el proceso de globalización a través de los medios masivos de comunicación</a:t>
          </a:r>
          <a:endParaRPr lang="es-ES" sz="1400" kern="1200" dirty="0"/>
        </a:p>
      </dsp:txBody>
      <dsp:txXfrm>
        <a:off x="5319320" y="1703"/>
        <a:ext cx="2880359" cy="1481331"/>
      </dsp:txXfrm>
    </dsp:sp>
    <dsp:sp modelId="{68EA1C1D-10C9-4E14-B899-8C0FF816AF0C}">
      <dsp:nvSpPr>
        <dsp:cNvPr id="0" name=""/>
        <dsp:cNvSpPr/>
      </dsp:nvSpPr>
      <dsp:spPr>
        <a:xfrm>
          <a:off x="5319320" y="1483035"/>
          <a:ext cx="2880359" cy="1481326"/>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71450" lvl="1" indent="-171450" algn="l" defTabSz="711200">
            <a:lnSpc>
              <a:spcPct val="90000"/>
            </a:lnSpc>
            <a:spcBef>
              <a:spcPct val="0"/>
            </a:spcBef>
            <a:spcAft>
              <a:spcPct val="15000"/>
            </a:spcAft>
            <a:buChar char="••"/>
          </a:pPr>
          <a:r>
            <a:rPr lang="es-ES" sz="1600" kern="1200" dirty="0" smtClean="0"/>
            <a:t>Permite a una firma o aun mercado maximizar.</a:t>
          </a:r>
          <a:endParaRPr lang="es-ES" sz="1600" kern="1200" dirty="0"/>
        </a:p>
      </dsp:txBody>
      <dsp:txXfrm>
        <a:off x="5319320" y="1483035"/>
        <a:ext cx="2880359" cy="1481326"/>
      </dsp:txXfrm>
    </dsp:sp>
    <dsp:sp modelId="{5F803E1A-AE16-4F2A-8BF5-62B9B3FC1809}">
      <dsp:nvSpPr>
        <dsp:cNvPr id="0" name=""/>
        <dsp:cNvSpPr/>
      </dsp:nvSpPr>
      <dsp:spPr>
        <a:xfrm>
          <a:off x="5259480" y="2600355"/>
          <a:ext cx="3000038" cy="2209339"/>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71450" lvl="1" indent="-171450" algn="l" defTabSz="711200">
            <a:lnSpc>
              <a:spcPct val="90000"/>
            </a:lnSpc>
            <a:spcBef>
              <a:spcPct val="0"/>
            </a:spcBef>
            <a:spcAft>
              <a:spcPct val="15000"/>
            </a:spcAft>
            <a:buChar char="••"/>
          </a:pPr>
          <a:r>
            <a:rPr lang="es-ES" sz="1600" kern="1200" dirty="0" smtClean="0"/>
            <a:t>Universidades </a:t>
          </a:r>
          <a:endParaRPr lang="es-ES" sz="1600" kern="1200" dirty="0"/>
        </a:p>
        <a:p>
          <a:pPr marL="171450" lvl="1" indent="-171450" algn="l" defTabSz="711200">
            <a:lnSpc>
              <a:spcPct val="90000"/>
            </a:lnSpc>
            <a:spcBef>
              <a:spcPct val="0"/>
            </a:spcBef>
            <a:spcAft>
              <a:spcPct val="15000"/>
            </a:spcAft>
            <a:buChar char="••"/>
          </a:pPr>
          <a:r>
            <a:rPr lang="es-ES" sz="1600" kern="1200" dirty="0" smtClean="0"/>
            <a:t>El conocimiento científico </a:t>
          </a:r>
          <a:endParaRPr lang="es-ES" sz="1600" kern="1200" dirty="0"/>
        </a:p>
        <a:p>
          <a:pPr marL="171450" lvl="1" indent="-171450" algn="l" defTabSz="711200">
            <a:lnSpc>
              <a:spcPct val="90000"/>
            </a:lnSpc>
            <a:spcBef>
              <a:spcPct val="0"/>
            </a:spcBef>
            <a:spcAft>
              <a:spcPct val="15000"/>
            </a:spcAft>
            <a:buChar char="••"/>
          </a:pPr>
          <a:r>
            <a:rPr lang="es-ES" sz="1600" kern="1200" dirty="0" smtClean="0"/>
            <a:t>La innovación de procesos y metodológicas de trabaja evolucionan</a:t>
          </a:r>
          <a:r>
            <a:rPr lang="es-ES" sz="1200" kern="1200" dirty="0" smtClean="0"/>
            <a:t>.</a:t>
          </a:r>
          <a:endParaRPr lang="es-ES" sz="1200" kern="1200" dirty="0"/>
        </a:p>
      </dsp:txBody>
      <dsp:txXfrm>
        <a:off x="5259480" y="2600355"/>
        <a:ext cx="3000038" cy="2209339"/>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19E5C3CD-0DF1-4B3C-B2E1-6B4FC5CFE6EE}" type="datetimeFigureOut">
              <a:rPr lang="es-ES" smtClean="0"/>
              <a:pPr/>
              <a:t>25/03/2012</a:t>
            </a:fld>
            <a:endParaRPr lang="es-ES"/>
          </a:p>
        </p:txBody>
      </p:sp>
      <p:sp>
        <p:nvSpPr>
          <p:cNvPr id="17" name="16 Marcador de pie de página"/>
          <p:cNvSpPr>
            <a:spLocks noGrp="1"/>
          </p:cNvSpPr>
          <p:nvPr>
            <p:ph type="ftr" sz="quarter" idx="11"/>
          </p:nvPr>
        </p:nvSpPr>
        <p:spPr>
          <a:xfrm>
            <a:off x="5410200" y="4205288"/>
            <a:ext cx="1295400" cy="457200"/>
          </a:xfrm>
        </p:spPr>
        <p:txBody>
          <a:bodyPr/>
          <a:lstStyle/>
          <a:p>
            <a:endParaRPr lang="es-ES"/>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5D910EE-485E-4DB4-A766-A779F599885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19E5C3CD-0DF1-4B3C-B2E1-6B4FC5CFE6EE}" type="datetimeFigureOut">
              <a:rPr lang="es-ES" smtClean="0"/>
              <a:pPr/>
              <a:t>25/03/2012</a:t>
            </a:fld>
            <a:endParaRPr lang="es-ES"/>
          </a:p>
        </p:txBody>
      </p:sp>
      <p:sp>
        <p:nvSpPr>
          <p:cNvPr id="27" name="26 Marcador de número de diapositiva"/>
          <p:cNvSpPr>
            <a:spLocks noGrp="1"/>
          </p:cNvSpPr>
          <p:nvPr>
            <p:ph type="sldNum" sz="quarter" idx="11"/>
          </p:nvPr>
        </p:nvSpPr>
        <p:spPr/>
        <p:txBody>
          <a:bodyPr rtlCol="0"/>
          <a:lstStyle/>
          <a:p>
            <a:fld id="{25D910EE-485E-4DB4-A766-A779F5998857}" type="slidenum">
              <a:rPr lang="es-ES" smtClean="0"/>
              <a:pPr/>
              <a:t>‹Nº›</a:t>
            </a:fld>
            <a:endParaRPr lang="es-ES"/>
          </a:p>
        </p:txBody>
      </p:sp>
      <p:sp>
        <p:nvSpPr>
          <p:cNvPr id="28" name="2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19E5C3CD-0DF1-4B3C-B2E1-6B4FC5CFE6EE}" type="datetimeFigureOut">
              <a:rPr lang="es-ES" smtClean="0"/>
              <a:pPr/>
              <a:t>25/03/2012</a:t>
            </a:fld>
            <a:endParaRPr lang="es-ES"/>
          </a:p>
        </p:txBody>
      </p:sp>
      <p:sp>
        <p:nvSpPr>
          <p:cNvPr id="4" name="3 Marcador de pie de página"/>
          <p:cNvSpPr>
            <a:spLocks noGrp="1"/>
          </p:cNvSpPr>
          <p:nvPr>
            <p:ph type="ftr" sz="quarter" idx="11"/>
          </p:nvPr>
        </p:nvSpPr>
        <p:spPr>
          <a:xfrm>
            <a:off x="5257800" y="612648"/>
            <a:ext cx="1325880" cy="457200"/>
          </a:xfrm>
        </p:spPr>
        <p:txBody>
          <a:bodyPr/>
          <a:lstStyle/>
          <a:p>
            <a:endParaRPr lang="es-ES"/>
          </a:p>
        </p:txBody>
      </p:sp>
      <p:sp>
        <p:nvSpPr>
          <p:cNvPr id="5" name="4 Marcador de número de diapositiva"/>
          <p:cNvSpPr>
            <a:spLocks noGrp="1"/>
          </p:cNvSpPr>
          <p:nvPr>
            <p:ph type="sldNum" sz="quarter" idx="12"/>
          </p:nvPr>
        </p:nvSpPr>
        <p:spPr>
          <a:xfrm>
            <a:off x="8174736" y="2272"/>
            <a:ext cx="762000" cy="365760"/>
          </a:xfrm>
        </p:spPr>
        <p:txBody>
          <a:bodyPr/>
          <a:lstStyle/>
          <a:p>
            <a:fld id="{25D910EE-485E-4DB4-A766-A779F599885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9E5C3CD-0DF1-4B3C-B2E1-6B4FC5CFE6EE}" type="datetimeFigureOut">
              <a:rPr lang="es-ES" smtClean="0"/>
              <a:pPr/>
              <a:t>25/03/2012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5D910EE-485E-4DB4-A766-A779F599885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9E5C3CD-0DF1-4B3C-B2E1-6B4FC5CFE6EE}" type="datetimeFigureOut">
              <a:rPr lang="es-ES" smtClean="0"/>
              <a:pPr/>
              <a:t>25/03/2012</a:t>
            </a:fld>
            <a:endParaRPr lang="es-ES"/>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ES"/>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D910EE-485E-4DB4-A766-A779F599885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www.tlaxcala.gob.mx/index.php?option=com_content&amp;view=article&amp;id=1549:sera-tlaxcala-sede-de-la-xviii-semana-nacional-de-ciencia-y-tecnologia&amp;catid=42:boletines&amp;Itemid=48" TargetMode="External"/><Relationship Id="rId3" Type="http://schemas.openxmlformats.org/officeDocument/2006/relationships/hyperlink" Target="http://formacioncontinuatlaxcala.com/programa-de-estudios/tic.html" TargetMode="External"/><Relationship Id="rId7" Type="http://schemas.openxmlformats.org/officeDocument/2006/relationships/hyperlink" Target="http://www.siicyt.gob.mx/siicyt/docs/leyes_estados/29_Ley_cyt_Tlaxcala.pdf" TargetMode="External"/><Relationship Id="rId2" Type="http://schemas.openxmlformats.org/officeDocument/2006/relationships/hyperlink" Target="http://www.cuaed.unam.mx/boletin/boletinesanteriores/boletinsuayed01/investigaciontic.php" TargetMode="External"/><Relationship Id="rId1" Type="http://schemas.openxmlformats.org/officeDocument/2006/relationships/slideLayout" Target="../slideLayouts/slideLayout2.xml"/><Relationship Id="rId6" Type="http://schemas.openxmlformats.org/officeDocument/2006/relationships/hyperlink" Target="http://www.foroconsultivo.org.mx/libros_editados/tlaxcala.pdf" TargetMode="External"/><Relationship Id="rId11" Type="http://schemas.openxmlformats.org/officeDocument/2006/relationships/hyperlink" Target="http://www.eumed.net/rev/tecsistecatl/n3/crsd.htm" TargetMode="External"/><Relationship Id="rId5" Type="http://schemas.openxmlformats.org/officeDocument/2006/relationships/hyperlink" Target="http://www.cated.cuaed.unam.mx/" TargetMode="External"/><Relationship Id="rId10" Type="http://schemas.openxmlformats.org/officeDocument/2006/relationships/hyperlink" Target="http://experienciasdirectivas.org/2011/08/31/la-secretaria-de-educacion-publica-de-tlaxcala-imparte-taller-para-que-docentes-eleven-sus-conocimientos-en-tecnologia/" TargetMode="External"/><Relationship Id="rId4" Type="http://schemas.openxmlformats.org/officeDocument/2006/relationships/hyperlink" Target="http://www.e-consulta.com/tlaxcala/index.php?option=com_k2&amp;view=item&amp;id=7386:mejoraremos-aulas-de-medios-proceso-de-ense%C3%B1anza-aprendizaje-sepe&amp;Itemid=321" TargetMode="External"/><Relationship Id="rId9" Type="http://schemas.openxmlformats.org/officeDocument/2006/relationships/hyperlink" Target="http://www.abctlaxcala.com/index.php?option=com_content&amp;view=article&amp;id=19286:la-tecnologia-una-necesidad-pero-no-una-limitante&amp;catid=35:educacion&amp;Itemid=56"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23528" y="4581128"/>
            <a:ext cx="8458200" cy="1470025"/>
          </a:xfrm>
        </p:spPr>
        <p:txBody>
          <a:bodyPr>
            <a:normAutofit fontScale="90000"/>
          </a:bodyPr>
          <a:lstStyle/>
          <a:p>
            <a:pPr algn="ctr"/>
            <a:r>
              <a:rPr lang="es-ES" b="1" dirty="0" smtClean="0">
                <a:solidFill>
                  <a:schemeClr val="tx1"/>
                </a:solidFill>
              </a:rPr>
              <a:t>TIC: Tecnologías de la Información y la  en Tlaxcala</a:t>
            </a:r>
            <a:r>
              <a:rPr lang="es-ES" dirty="0" smtClean="0">
                <a:solidFill>
                  <a:schemeClr val="tx1"/>
                </a:solidFill>
              </a:rPr>
              <a:t/>
            </a:r>
            <a:br>
              <a:rPr lang="es-ES" dirty="0" smtClean="0">
                <a:solidFill>
                  <a:schemeClr val="tx1"/>
                </a:solidFill>
              </a:rPr>
            </a:br>
            <a:endParaRPr lang="es-ES" dirty="0">
              <a:solidFill>
                <a:schemeClr val="tx1"/>
              </a:solidFill>
            </a:endParaRPr>
          </a:p>
        </p:txBody>
      </p:sp>
      <p:sp>
        <p:nvSpPr>
          <p:cNvPr id="3" name="2 CuadroTexto"/>
          <p:cNvSpPr txBox="1"/>
          <p:nvPr/>
        </p:nvSpPr>
        <p:spPr>
          <a:xfrm>
            <a:off x="1691680" y="2420888"/>
            <a:ext cx="5527475" cy="630942"/>
          </a:xfrm>
          <a:prstGeom prst="rect">
            <a:avLst/>
          </a:prstGeom>
          <a:noFill/>
        </p:spPr>
        <p:txBody>
          <a:bodyPr wrap="none" rtlCol="0">
            <a:spAutoFit/>
          </a:bodyPr>
          <a:lstStyle/>
          <a:p>
            <a:r>
              <a:rPr lang="es-MX" sz="3500" b="1" dirty="0" smtClean="0">
                <a:solidFill>
                  <a:schemeClr val="bg1"/>
                </a:solidFill>
              </a:rPr>
              <a:t>PANORAMA ESTATAL </a:t>
            </a:r>
            <a:endParaRPr lang="es-MX" sz="3500" b="1" dirty="0">
              <a:solidFill>
                <a:schemeClr val="bg1"/>
              </a:solidFill>
            </a:endParaRPr>
          </a:p>
        </p:txBody>
      </p:sp>
      <p:sp>
        <p:nvSpPr>
          <p:cNvPr id="4" name="3 CuadroTexto"/>
          <p:cNvSpPr txBox="1"/>
          <p:nvPr/>
        </p:nvSpPr>
        <p:spPr>
          <a:xfrm>
            <a:off x="5436096" y="260648"/>
            <a:ext cx="3456384" cy="1754326"/>
          </a:xfrm>
          <a:prstGeom prst="rect">
            <a:avLst/>
          </a:prstGeom>
          <a:noFill/>
        </p:spPr>
        <p:txBody>
          <a:bodyPr wrap="square" rtlCol="0">
            <a:spAutoFit/>
          </a:bodyPr>
          <a:lstStyle/>
          <a:p>
            <a:pPr algn="r"/>
            <a:r>
              <a:rPr lang="es-MX" dirty="0" smtClean="0">
                <a:solidFill>
                  <a:schemeClr val="bg1"/>
                </a:solidFill>
              </a:rPr>
              <a:t>Presentan:</a:t>
            </a:r>
          </a:p>
          <a:p>
            <a:pPr algn="r"/>
            <a:endParaRPr lang="es-MX" dirty="0" smtClean="0">
              <a:solidFill>
                <a:schemeClr val="bg1"/>
              </a:solidFill>
            </a:endParaRPr>
          </a:p>
          <a:p>
            <a:pPr algn="r"/>
            <a:r>
              <a:rPr lang="es-MX" dirty="0" smtClean="0">
                <a:solidFill>
                  <a:schemeClr val="bg1"/>
                </a:solidFill>
              </a:rPr>
              <a:t>Lizeth Berruecos Nava</a:t>
            </a:r>
          </a:p>
          <a:p>
            <a:pPr algn="r"/>
            <a:r>
              <a:rPr lang="es-MX" dirty="0" smtClean="0">
                <a:solidFill>
                  <a:schemeClr val="bg1"/>
                </a:solidFill>
              </a:rPr>
              <a:t>Ubaldo </a:t>
            </a:r>
            <a:r>
              <a:rPr lang="es-MX" dirty="0" err="1" smtClean="0">
                <a:solidFill>
                  <a:schemeClr val="bg1"/>
                </a:solidFill>
              </a:rPr>
              <a:t>Copalcua</a:t>
            </a:r>
            <a:r>
              <a:rPr lang="es-MX" dirty="0" smtClean="0">
                <a:solidFill>
                  <a:schemeClr val="bg1"/>
                </a:solidFill>
              </a:rPr>
              <a:t> Conde</a:t>
            </a:r>
          </a:p>
          <a:p>
            <a:pPr algn="r"/>
            <a:r>
              <a:rPr lang="es-MX" dirty="0" smtClean="0">
                <a:solidFill>
                  <a:schemeClr val="bg1"/>
                </a:solidFill>
              </a:rPr>
              <a:t>Pablo Ismael Hernández G.</a:t>
            </a:r>
          </a:p>
          <a:p>
            <a:pPr algn="r"/>
            <a:r>
              <a:rPr lang="es-MX" dirty="0" err="1" smtClean="0">
                <a:solidFill>
                  <a:schemeClr val="bg1"/>
                </a:solidFill>
              </a:rPr>
              <a:t>Nely</a:t>
            </a:r>
            <a:r>
              <a:rPr lang="es-MX" dirty="0" smtClean="0">
                <a:solidFill>
                  <a:schemeClr val="bg1"/>
                </a:solidFill>
              </a:rPr>
              <a:t> J. </a:t>
            </a:r>
            <a:r>
              <a:rPr lang="es-MX" dirty="0" err="1" smtClean="0">
                <a:solidFill>
                  <a:schemeClr val="bg1"/>
                </a:solidFill>
              </a:rPr>
              <a:t>Garcia</a:t>
            </a:r>
            <a:r>
              <a:rPr lang="es-MX" dirty="0" smtClean="0">
                <a:solidFill>
                  <a:schemeClr val="bg1"/>
                </a:solidFill>
              </a:rPr>
              <a:t> Corona </a:t>
            </a:r>
            <a:endParaRPr lang="es-MX"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Canales audiovisuales</a:t>
            </a:r>
            <a:endParaRPr lang="es-MX" dirty="0"/>
          </a:p>
        </p:txBody>
      </p:sp>
      <p:sp>
        <p:nvSpPr>
          <p:cNvPr id="3" name="2 Marcador de contenido"/>
          <p:cNvSpPr>
            <a:spLocks noGrp="1"/>
          </p:cNvSpPr>
          <p:nvPr>
            <p:ph idx="1"/>
          </p:nvPr>
        </p:nvSpPr>
        <p:spPr/>
        <p:txBody>
          <a:bodyPr/>
          <a:lstStyle/>
          <a:p>
            <a:r>
              <a:rPr lang="es-ES" dirty="0" smtClean="0"/>
              <a:t>Diapositivas. Las tradicionales transparencias han dado paso a las prácticas presentaciones de PowerPoint proyectadas a través de un cañón hacia una pantalla.</a:t>
            </a:r>
          </a:p>
          <a:p>
            <a:endParaRPr lang="es-ES" dirty="0" smtClean="0"/>
          </a:p>
          <a:p>
            <a:r>
              <a:rPr lang="es-ES" dirty="0" smtClean="0"/>
              <a:t>Cintas y videos.</a:t>
            </a:r>
            <a:endParaRPr lang="es-MX"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b="1" dirty="0" smtClean="0"/>
              <a:t>Sus ventajas en la organización</a:t>
            </a:r>
            <a:br>
              <a:rPr lang="es-MX" b="1" dirty="0" smtClean="0"/>
            </a:br>
            <a:r>
              <a:rPr lang="es-MX" b="1" dirty="0" smtClean="0"/>
              <a:t> </a:t>
            </a:r>
            <a:endParaRPr lang="es-ES" b="1" dirty="0"/>
          </a:p>
        </p:txBody>
      </p:sp>
      <p:sp>
        <p:nvSpPr>
          <p:cNvPr id="3" name="2 Marcador de contenido"/>
          <p:cNvSpPr>
            <a:spLocks noGrp="1"/>
          </p:cNvSpPr>
          <p:nvPr>
            <p:ph idx="1"/>
          </p:nvPr>
        </p:nvSpPr>
        <p:spPr/>
        <p:txBody>
          <a:bodyPr>
            <a:normAutofit fontScale="77500" lnSpcReduction="20000"/>
          </a:bodyPr>
          <a:lstStyle/>
          <a:p>
            <a:r>
              <a:rPr lang="es-MX" dirty="0" smtClean="0"/>
              <a:t>Las </a:t>
            </a:r>
            <a:r>
              <a:rPr lang="es-MX" dirty="0" err="1" smtClean="0"/>
              <a:t>TIC’s</a:t>
            </a:r>
            <a:r>
              <a:rPr lang="es-MX" dirty="0" smtClean="0"/>
              <a:t> son esenciales para mejorar la productividad de las empresas, la calidad, el control y facilitar la comunicación entre otros beneficios, aunque su aplicación debe llevarse a cabo de forma inteligente. </a:t>
            </a:r>
          </a:p>
          <a:p>
            <a:pPr>
              <a:buNone/>
            </a:pPr>
            <a:endParaRPr lang="es-MX" dirty="0" smtClean="0"/>
          </a:p>
          <a:p>
            <a:r>
              <a:rPr lang="es-MX" dirty="0" smtClean="0"/>
              <a:t>Apoyar a las PYMES y a los empresarios locales para presentar y vender sus productos a través de Internet. </a:t>
            </a:r>
          </a:p>
          <a:p>
            <a:endParaRPr lang="es-MX" dirty="0" smtClean="0"/>
          </a:p>
          <a:p>
            <a:r>
              <a:rPr lang="es-MX" dirty="0" smtClean="0"/>
              <a:t>Permitir el aprendizaje interactivo y la educación a distancia para los empleados </a:t>
            </a:r>
          </a:p>
          <a:p>
            <a:endParaRPr lang="es-MX" dirty="0" smtClean="0"/>
          </a:p>
          <a:p>
            <a:r>
              <a:rPr lang="es-MX" dirty="0" smtClean="0"/>
              <a:t>Impartir nuevos conocimientos para la </a:t>
            </a:r>
            <a:r>
              <a:rPr lang="es-MX" dirty="0" err="1" smtClean="0"/>
              <a:t>empleabilidad</a:t>
            </a:r>
            <a:r>
              <a:rPr lang="es-MX" dirty="0" smtClean="0"/>
              <a:t> que requieren muchas competencias (integración, trabajo en equipo, motivación, disciplina, etc.).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t>Ofrecer nuevas formas de trabajo y de inclusión laboral, como teletrabajo. </a:t>
            </a:r>
          </a:p>
          <a:p>
            <a:endParaRPr lang="es-MX" dirty="0" smtClean="0"/>
          </a:p>
          <a:p>
            <a:r>
              <a:rPr lang="es-MX" dirty="0" smtClean="0"/>
              <a:t>Dar acceso al flujo de conocimientos e información para empoderar y mejorar las vidas de las personas, facilidades, exactitud, menores riesgos, menores costos, etc. </a:t>
            </a:r>
            <a:br>
              <a:rPr lang="es-MX" dirty="0" smtClean="0"/>
            </a:br>
            <a:endParaRPr lang="es-ES" dirty="0" smtClean="0"/>
          </a:p>
          <a:p>
            <a:endParaRPr lang="es-MX"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sz="3100" b="1" dirty="0" smtClean="0"/>
              <a:t>Toda organización debe considerar un plan TIC que considere actuaciones en cada uno de los siguientes aspectos:</a:t>
            </a:r>
            <a:endParaRPr lang="es-ES" b="1" dirty="0"/>
          </a:p>
        </p:txBody>
      </p:sp>
      <p:sp>
        <p:nvSpPr>
          <p:cNvPr id="3" name="2 Marcador de contenido"/>
          <p:cNvSpPr>
            <a:spLocks noGrp="1"/>
          </p:cNvSpPr>
          <p:nvPr>
            <p:ph idx="1"/>
          </p:nvPr>
        </p:nvSpPr>
        <p:spPr/>
        <p:txBody>
          <a:bodyPr>
            <a:normAutofit fontScale="92500" lnSpcReduction="20000"/>
          </a:bodyPr>
          <a:lstStyle/>
          <a:p>
            <a:pPr fontAlgn="t"/>
            <a:r>
              <a:rPr lang="es-MX" i="1" dirty="0" smtClean="0">
                <a:solidFill>
                  <a:srgbClr val="FF0000"/>
                </a:solidFill>
              </a:rPr>
              <a:t>Dirigir</a:t>
            </a:r>
            <a:r>
              <a:rPr lang="es-MX" i="1" dirty="0">
                <a:solidFill>
                  <a:srgbClr val="FF0000"/>
                </a:solidFill>
              </a:rPr>
              <a:t>:</a:t>
            </a:r>
            <a:r>
              <a:rPr lang="es-MX" dirty="0">
                <a:solidFill>
                  <a:srgbClr val="FF0000"/>
                </a:solidFill>
              </a:rPr>
              <a:t> </a:t>
            </a:r>
            <a:r>
              <a:rPr lang="es-MX" dirty="0"/>
              <a:t>Alineamiento con los objetivos del negocio para poder construir los mecanismos necesarios para entregar valor.</a:t>
            </a:r>
            <a:endParaRPr lang="es-ES" dirty="0"/>
          </a:p>
          <a:p>
            <a:pPr fontAlgn="t"/>
            <a:r>
              <a:rPr lang="es-MX" i="1" dirty="0">
                <a:solidFill>
                  <a:srgbClr val="FF0000"/>
                </a:solidFill>
              </a:rPr>
              <a:t>Crear:</a:t>
            </a:r>
            <a:r>
              <a:rPr lang="es-MX" dirty="0">
                <a:solidFill>
                  <a:srgbClr val="FF0000"/>
                </a:solidFill>
              </a:rPr>
              <a:t> </a:t>
            </a:r>
            <a:r>
              <a:rPr lang="es-MX" dirty="0"/>
              <a:t>Retorno de valor de la inversión realizada en TIC. Proteger: Gestión de riesgos para preservar el valor de los activos. </a:t>
            </a:r>
            <a:endParaRPr lang="es-ES" dirty="0"/>
          </a:p>
          <a:p>
            <a:pPr fontAlgn="t"/>
            <a:r>
              <a:rPr lang="es-MX" i="1" dirty="0">
                <a:solidFill>
                  <a:srgbClr val="FF0000"/>
                </a:solidFill>
              </a:rPr>
              <a:t>Actuar</a:t>
            </a:r>
            <a:r>
              <a:rPr lang="es-MX" dirty="0">
                <a:solidFill>
                  <a:srgbClr val="FF0000"/>
                </a:solidFill>
              </a:rPr>
              <a:t>: </a:t>
            </a:r>
            <a:r>
              <a:rPr lang="es-MX" dirty="0"/>
              <a:t>Gestión de recursos y desarrollo del plan TIC </a:t>
            </a:r>
            <a:endParaRPr lang="es-ES" dirty="0"/>
          </a:p>
          <a:p>
            <a:pPr fontAlgn="t"/>
            <a:r>
              <a:rPr lang="es-MX" i="1" dirty="0">
                <a:solidFill>
                  <a:srgbClr val="FF0000"/>
                </a:solidFill>
              </a:rPr>
              <a:t>Monitorizar:</a:t>
            </a:r>
            <a:r>
              <a:rPr lang="es-MX" dirty="0">
                <a:solidFill>
                  <a:srgbClr val="FF0000"/>
                </a:solidFill>
              </a:rPr>
              <a:t> </a:t>
            </a:r>
            <a:r>
              <a:rPr lang="es-MX" dirty="0"/>
              <a:t>Evaluación de la ejecución y desempeño del plan establecido para realinear el gobierno de las TIC con el del negocio si es necesario.</a:t>
            </a:r>
            <a:endParaRPr lang="es-ES" dirty="0"/>
          </a:p>
          <a:p>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smtClean="0"/>
              <a:t>El 15% del valor de mercado de una empresa reside en sus activos tangibles, mientras que el 85% restante reside en sus activos intangibles la mayor parte de ellos en forma de Información.</a:t>
            </a:r>
          </a:p>
          <a:p>
            <a:endParaRPr lang="es-MX"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graphicFrame>
        <p:nvGraphicFramePr>
          <p:cNvPr id="4" name="3 Marcador de contenido"/>
          <p:cNvGraphicFramePr>
            <a:graphicFrameLocks noGrp="1"/>
          </p:cNvGraphicFramePr>
          <p:nvPr>
            <p:ph idx="1"/>
          </p:nvPr>
        </p:nvGraphicFramePr>
        <p:xfrm>
          <a:off x="1043609" y="1988843"/>
          <a:ext cx="7344814" cy="3672408"/>
        </p:xfrm>
        <a:graphic>
          <a:graphicData uri="http://schemas.openxmlformats.org/drawingml/2006/table">
            <a:tbl>
              <a:tblPr/>
              <a:tblGrid>
                <a:gridCol w="1632181"/>
                <a:gridCol w="2151511"/>
                <a:gridCol w="1632181"/>
                <a:gridCol w="1928941"/>
              </a:tblGrid>
              <a:tr h="524784">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Desde 1950</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Desde 1980</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Desde1990</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Desde1995</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1ª GENERACIÓN</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tcPr>
                </a:tc>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2ª GENERACIÓN</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3ª GENERACIÓN</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4ª GENERACIÓN</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tcPr>
                </a:tc>
              </a:tr>
              <a:tr h="393453">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Aplicaciones</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Bases de datos</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Redes y</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Telecomunicaciones</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aisladas</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e integración</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terminales</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Digitalización</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b="1" dirty="0">
                          <a:solidFill>
                            <a:srgbClr val="000000"/>
                          </a:solidFill>
                          <a:latin typeface="Arial"/>
                          <a:ea typeface="Times New Roman"/>
                          <a:cs typeface="Times New Roman"/>
                        </a:rPr>
                        <a:t>Internet</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dirty="0">
                          <a:solidFill>
                            <a:srgbClr val="000000"/>
                          </a:solidFill>
                          <a:latin typeface="Arial"/>
                          <a:ea typeface="Times New Roman"/>
                          <a:cs typeface="Times New Roman"/>
                        </a:rPr>
                        <a:t>Rediseño procesos</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Procesos</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dirty="0">
                          <a:solidFill>
                            <a:srgbClr val="000000"/>
                          </a:solidFill>
                          <a:latin typeface="Arial"/>
                          <a:ea typeface="Times New Roman"/>
                          <a:cs typeface="Times New Roman"/>
                        </a:rPr>
                        <a:t>comerciales</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Procesos</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de gestión</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dirty="0">
                          <a:solidFill>
                            <a:srgbClr val="000000"/>
                          </a:solidFill>
                          <a:latin typeface="Arial"/>
                          <a:ea typeface="Times New Roman"/>
                          <a:cs typeface="Times New Roman"/>
                        </a:rPr>
                        <a:t> </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r h="393453">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Procesos administrativos</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a:solidFill>
                            <a:srgbClr val="000000"/>
                          </a:solidFill>
                          <a:latin typeface="Arial"/>
                          <a:ea typeface="Times New Roman"/>
                          <a:cs typeface="Times New Roman"/>
                        </a:rPr>
                        <a:t> </a:t>
                      </a:r>
                      <a:endParaRPr lang="es-MX" sz="120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c>
                  <a:txBody>
                    <a:bodyPr/>
                    <a:lstStyle/>
                    <a:p>
                      <a:pPr algn="ctr">
                        <a:lnSpc>
                          <a:spcPct val="115000"/>
                        </a:lnSpc>
                        <a:spcBef>
                          <a:spcPts val="675"/>
                        </a:spcBef>
                        <a:spcAft>
                          <a:spcPts val="675"/>
                        </a:spcAft>
                      </a:pPr>
                      <a:r>
                        <a:rPr lang="es-MX" sz="1200" dirty="0">
                          <a:solidFill>
                            <a:srgbClr val="000000"/>
                          </a:solidFill>
                          <a:latin typeface="Arial"/>
                          <a:ea typeface="Times New Roman"/>
                          <a:cs typeface="Times New Roman"/>
                        </a:rPr>
                        <a:t> </a:t>
                      </a:r>
                      <a:endParaRPr lang="es-MX" sz="1200" dirty="0">
                        <a:latin typeface="Calibri"/>
                        <a:ea typeface="Calibri"/>
                        <a:cs typeface="Times New Roman"/>
                      </a:endParaRPr>
                    </a:p>
                  </a:txBody>
                  <a:tcPr marL="19050" marR="19050" marT="19050" marB="19050" anchor="b">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0FFFF"/>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b="1" dirty="0" smtClean="0"/>
              <a:t>EN EL ESTADO GENERALMENTE EN LAS MICRO-EMPRESAS</a:t>
            </a:r>
            <a:endParaRPr lang="es-MX" b="1" dirty="0"/>
          </a:p>
        </p:txBody>
      </p:sp>
      <p:sp>
        <p:nvSpPr>
          <p:cNvPr id="3" name="2 Marcador de contenido"/>
          <p:cNvSpPr>
            <a:spLocks noGrp="1"/>
          </p:cNvSpPr>
          <p:nvPr>
            <p:ph idx="1"/>
          </p:nvPr>
        </p:nvSpPr>
        <p:spPr/>
        <p:txBody>
          <a:bodyPr/>
          <a:lstStyle/>
          <a:p>
            <a:r>
              <a:rPr lang="es-MX" dirty="0" smtClean="0"/>
              <a:t>Se utilizan herramientas tales como:</a:t>
            </a:r>
          </a:p>
          <a:p>
            <a:endParaRPr lang="es-MX" dirty="0" smtClean="0"/>
          </a:p>
          <a:p>
            <a:r>
              <a:rPr lang="es-MX" dirty="0" smtClean="0"/>
              <a:t>Internet, comunicaciones móviles, banda ancha, satélites, radios. Telefonía.</a:t>
            </a:r>
            <a:endParaRPr lang="es-MX"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t>Las tecnologías aplicadas al Marketing</a:t>
            </a:r>
            <a:endParaRPr lang="es-MX" b="1" dirty="0"/>
          </a:p>
        </p:txBody>
      </p:sp>
      <p:sp>
        <p:nvSpPr>
          <p:cNvPr id="3" name="2 Marcador de contenido"/>
          <p:cNvSpPr>
            <a:spLocks noGrp="1"/>
          </p:cNvSpPr>
          <p:nvPr>
            <p:ph idx="1"/>
          </p:nvPr>
        </p:nvSpPr>
        <p:spPr/>
        <p:txBody>
          <a:bodyPr/>
          <a:lstStyle/>
          <a:p>
            <a:pPr algn="just"/>
            <a:r>
              <a:rPr lang="es-MX" dirty="0" smtClean="0"/>
              <a:t>Al igual que Internet, el Marketing ha ido ligado a la "empresa de los últimos años". </a:t>
            </a:r>
          </a:p>
          <a:p>
            <a:endParaRPr lang="es-MX" dirty="0" smtClean="0"/>
          </a:p>
          <a:p>
            <a:pPr algn="just"/>
            <a:r>
              <a:rPr lang="es-MX" dirty="0" smtClean="0"/>
              <a:t>Es el modo específico de ejecutar o llevar a cabo la relación de intercambio que consiste en identificar, crear, desarrollar y servir a la demanda.</a:t>
            </a:r>
            <a:endParaRPr lang="es-MX"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Actualmente</a:t>
            </a:r>
            <a:r>
              <a:rPr lang="es-MX" dirty="0" smtClean="0"/>
              <a:t> </a:t>
            </a:r>
            <a:endParaRPr lang="es-MX" dirty="0"/>
          </a:p>
        </p:txBody>
      </p:sp>
      <p:sp>
        <p:nvSpPr>
          <p:cNvPr id="3" name="2 Marcador de contenido"/>
          <p:cNvSpPr>
            <a:spLocks noGrp="1"/>
          </p:cNvSpPr>
          <p:nvPr>
            <p:ph idx="1"/>
          </p:nvPr>
        </p:nvSpPr>
        <p:spPr/>
        <p:txBody>
          <a:bodyPr>
            <a:normAutofit lnSpcReduction="10000"/>
          </a:bodyPr>
          <a:lstStyle/>
          <a:p>
            <a:pPr algn="just"/>
            <a:r>
              <a:rPr lang="es-MX" dirty="0" smtClean="0"/>
              <a:t>En una empresa, los procesos comerciales, de atención al cliente y marketing, a través de un contacto directo a través de los </a:t>
            </a:r>
            <a:r>
              <a:rPr lang="es-MX" b="1" dirty="0" smtClean="0"/>
              <a:t>canales habituales de ventas</a:t>
            </a:r>
            <a:r>
              <a:rPr lang="es-MX" dirty="0" smtClean="0"/>
              <a:t>, o establecido por medio de un </a:t>
            </a:r>
            <a:r>
              <a:rPr lang="es-MX" u="sng" dirty="0" err="1" smtClean="0">
                <a:solidFill>
                  <a:srgbClr val="FF0000"/>
                </a:solidFill>
              </a:rPr>
              <a:t>Contact</a:t>
            </a:r>
            <a:r>
              <a:rPr lang="es-MX" u="sng" dirty="0" smtClean="0">
                <a:solidFill>
                  <a:srgbClr val="FF0000"/>
                </a:solidFill>
              </a:rPr>
              <a:t> Center (</a:t>
            </a:r>
            <a:r>
              <a:rPr lang="es-MX" u="sng" dirty="0" err="1" smtClean="0">
                <a:solidFill>
                  <a:srgbClr val="FF0000"/>
                </a:solidFill>
              </a:rPr>
              <a:t>Call</a:t>
            </a:r>
            <a:r>
              <a:rPr lang="es-MX" u="sng" dirty="0" smtClean="0">
                <a:solidFill>
                  <a:srgbClr val="FF0000"/>
                </a:solidFill>
              </a:rPr>
              <a:t> Center)</a:t>
            </a:r>
            <a:r>
              <a:rPr lang="es-MX" dirty="0" smtClean="0"/>
              <a:t>,</a:t>
            </a:r>
            <a:r>
              <a:rPr lang="es-MX" dirty="0" smtClean="0">
                <a:solidFill>
                  <a:srgbClr val="FF0000"/>
                </a:solidFill>
              </a:rPr>
              <a:t> </a:t>
            </a:r>
            <a:r>
              <a:rPr lang="es-MX" dirty="0" smtClean="0"/>
              <a:t>son probablemente los más importantes para el éxito de todo negocio. Son los principales responsables de la entrada de ingresos, de la </a:t>
            </a:r>
            <a:r>
              <a:rPr lang="es-MX" dirty="0" err="1" smtClean="0"/>
              <a:t>fidelización</a:t>
            </a:r>
            <a:r>
              <a:rPr lang="es-MX" dirty="0" smtClean="0"/>
              <a:t> de los clientes y, en gran medida, de la diferenciación de la competencia.</a:t>
            </a:r>
            <a:endParaRPr lang="es-MX"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fontScale="85000" lnSpcReduction="10000"/>
          </a:bodyPr>
          <a:lstStyle/>
          <a:p>
            <a:r>
              <a:rPr lang="es-ES" dirty="0" smtClean="0"/>
              <a:t>Una herramienta poderosa de </a:t>
            </a:r>
            <a:r>
              <a:rPr lang="es-ES" dirty="0" err="1" smtClean="0"/>
              <a:t>fidelización</a:t>
            </a:r>
            <a:r>
              <a:rPr lang="es-ES" dirty="0" smtClean="0"/>
              <a:t> y promoción que se gestiona mediante una serie de reglas simples:</a:t>
            </a:r>
          </a:p>
          <a:p>
            <a:endParaRPr lang="es-ES" dirty="0" smtClean="0"/>
          </a:p>
          <a:p>
            <a:pPr lvl="0"/>
            <a:r>
              <a:rPr lang="es-ES" b="1" dirty="0" smtClean="0"/>
              <a:t>Captura de clientes</a:t>
            </a:r>
            <a:r>
              <a:rPr lang="es-ES" dirty="0" smtClean="0"/>
              <a:t> (</a:t>
            </a:r>
            <a:r>
              <a:rPr lang="es-ES" i="1" dirty="0" err="1" smtClean="0"/>
              <a:t>opt</a:t>
            </a:r>
            <a:r>
              <a:rPr lang="es-ES" i="1" dirty="0" smtClean="0"/>
              <a:t>-in</a:t>
            </a:r>
            <a:r>
              <a:rPr lang="es-ES" dirty="0" smtClean="0"/>
              <a:t>): la primera fase consiste en obtener información de los clientes para poder llevar a cabo la comunicación con ellos. </a:t>
            </a:r>
          </a:p>
          <a:p>
            <a:pPr lvl="0"/>
            <a:endParaRPr lang="es-ES" dirty="0" smtClean="0"/>
          </a:p>
          <a:p>
            <a:pPr lvl="0" algn="ctr">
              <a:buNone/>
            </a:pPr>
            <a:r>
              <a:rPr lang="es-ES" dirty="0" smtClean="0"/>
              <a:t>	</a:t>
            </a:r>
            <a:r>
              <a:rPr lang="es-ES" i="1" dirty="0" smtClean="0"/>
              <a:t>Estos datos pueden ser la dirección de correo, la dirección de e-mail, el teléfono fijo o el móvil, y se pueden obtener gracias a través de formularios, catálogos, en los productos, en la página Web, SMS, etc.</a:t>
            </a:r>
            <a:endParaRPr lang="es-MX" i="1" dirty="0" smtClean="0"/>
          </a:p>
          <a:p>
            <a:endParaRPr lang="es-MX"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3528" y="2174999"/>
            <a:ext cx="8458200" cy="1470025"/>
          </a:xfrm>
        </p:spPr>
        <p:txBody>
          <a:bodyPr>
            <a:normAutofit fontScale="90000"/>
          </a:bodyPr>
          <a:lstStyle/>
          <a:p>
            <a:r>
              <a:rPr lang="es-ES" dirty="0" smtClean="0"/>
              <a:t>	</a:t>
            </a:r>
            <a:r>
              <a:rPr lang="es-ES" sz="3600" dirty="0" smtClean="0"/>
              <a:t>Estamos en un nuevo tipo de sociedad llamada Sociedad de la información o Sociedad de Conocimiento, que viene a reemplazar a los dos modelos socioeconómicos precedentes, la sociedad agraria y la sociedad industrial.</a:t>
            </a:r>
            <a:br>
              <a:rPr lang="es-ES" sz="3600" dirty="0" smtClean="0"/>
            </a:br>
            <a:endParaRPr lang="es-MX" sz="3600" dirty="0"/>
          </a:p>
        </p:txBody>
      </p:sp>
      <p:pic>
        <p:nvPicPr>
          <p:cNvPr id="6" name="5 Imagen" descr="tic2.JPG"/>
          <p:cNvPicPr>
            <a:picLocks noChangeAspect="1"/>
          </p:cNvPicPr>
          <p:nvPr/>
        </p:nvPicPr>
        <p:blipFill>
          <a:blip r:embed="rId2" cstate="print"/>
          <a:stretch>
            <a:fillRect/>
          </a:stretch>
        </p:blipFill>
        <p:spPr>
          <a:xfrm>
            <a:off x="755576" y="4005064"/>
            <a:ext cx="3953965" cy="262285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lvl="0" algn="just"/>
            <a:r>
              <a:rPr lang="es-ES" b="1" dirty="0" smtClean="0"/>
              <a:t>Baja de clientes</a:t>
            </a:r>
            <a:r>
              <a:rPr lang="es-ES" dirty="0" smtClean="0"/>
              <a:t> (</a:t>
            </a:r>
            <a:r>
              <a:rPr lang="es-ES" i="1" dirty="0" err="1" smtClean="0"/>
              <a:t>opt-out</a:t>
            </a:r>
            <a:r>
              <a:rPr lang="es-ES" dirty="0" smtClean="0"/>
              <a:t>): debe ofrecerse a los clientes registrados la posibilidad de darse de baja y borrar sus datos de forma sencilla. </a:t>
            </a:r>
          </a:p>
          <a:p>
            <a:pPr lvl="0"/>
            <a:endParaRPr lang="es-ES" dirty="0" smtClean="0"/>
          </a:p>
          <a:p>
            <a:pPr lvl="0" algn="just"/>
            <a:r>
              <a:rPr lang="es-ES" dirty="0" smtClean="0"/>
              <a:t>Esto, además de ser un necesario desde el punto de vista legal, redunda en un aumento de confianza de los clientes y en un incremento en el número de registros</a:t>
            </a:r>
            <a:endParaRPr lang="es-MX" dirty="0" smtClean="0"/>
          </a:p>
          <a:p>
            <a:endParaRPr lang="es-MX"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Sugerencias </a:t>
            </a:r>
            <a:r>
              <a:rPr lang="es-MX" b="1" dirty="0" smtClean="0"/>
              <a:t>de empresas en Tlaxcala que emplean </a:t>
            </a:r>
            <a:r>
              <a:rPr lang="es-MX" b="1" dirty="0" err="1" smtClean="0"/>
              <a:t>TIC´s</a:t>
            </a:r>
            <a:endParaRPr lang="es-MX" b="1" dirty="0"/>
          </a:p>
        </p:txBody>
      </p:sp>
      <p:sp>
        <p:nvSpPr>
          <p:cNvPr id="3" name="2 Marcador de contenido"/>
          <p:cNvSpPr>
            <a:spLocks noGrp="1"/>
          </p:cNvSpPr>
          <p:nvPr>
            <p:ph idx="1"/>
          </p:nvPr>
        </p:nvSpPr>
        <p:spPr/>
        <p:txBody>
          <a:bodyPr>
            <a:normAutofit fontScale="85000" lnSpcReduction="20000"/>
          </a:bodyPr>
          <a:lstStyle/>
          <a:p>
            <a:r>
              <a:rPr lang="es-MX" dirty="0" smtClean="0"/>
              <a:t>Súper Rivera, minisúper-mercado, ubicados en Apizaco, ellos utilizan un punto de venta de </a:t>
            </a:r>
            <a:r>
              <a:rPr lang="es-MX" dirty="0" err="1" smtClean="0"/>
              <a:t>linux</a:t>
            </a:r>
            <a:r>
              <a:rPr lang="es-MX" dirty="0" smtClean="0"/>
              <a:t> y con ese mantienen un inventario de sus cosas.</a:t>
            </a:r>
          </a:p>
          <a:p>
            <a:endParaRPr lang="es-MX" dirty="0" smtClean="0"/>
          </a:p>
          <a:p>
            <a:r>
              <a:rPr lang="es-MX" dirty="0" smtClean="0"/>
              <a:t>La Oriental pude ser considerada de ese tipo, pues es una empresa estatal, en cadena con puntos estratégicos de venta y medios de comunicación.</a:t>
            </a:r>
          </a:p>
          <a:p>
            <a:r>
              <a:rPr lang="es-MX" dirty="0" err="1" smtClean="0"/>
              <a:t>Pizzeria</a:t>
            </a:r>
            <a:r>
              <a:rPr lang="es-MX" dirty="0" smtClean="0"/>
              <a:t> </a:t>
            </a:r>
            <a:r>
              <a:rPr lang="es-MX" dirty="0" err="1" smtClean="0"/>
              <a:t>Tonys</a:t>
            </a:r>
            <a:endParaRPr lang="es-MX" dirty="0" smtClean="0"/>
          </a:p>
          <a:p>
            <a:r>
              <a:rPr lang="es-MX" dirty="0" err="1" smtClean="0"/>
              <a:t>Fabrik</a:t>
            </a:r>
            <a:endParaRPr lang="es-MX" dirty="0" smtClean="0"/>
          </a:p>
          <a:p>
            <a:r>
              <a:rPr lang="es-MX" dirty="0" smtClean="0"/>
              <a:t>La Artesa, utilizan un punto de venta </a:t>
            </a:r>
            <a:r>
              <a:rPr lang="es-MX" dirty="0" err="1" smtClean="0"/>
              <a:t>linux</a:t>
            </a:r>
            <a:r>
              <a:rPr lang="es-MX" dirty="0" smtClean="0"/>
              <a:t> para capturar todo y no son precisamente estatales porque están en 5 estados (Hidalgo, D.F., Puebla, Veracruz, Tlaxcala).</a:t>
            </a:r>
          </a:p>
          <a:p>
            <a:r>
              <a:rPr lang="es-MX" dirty="0" smtClean="0"/>
              <a:t>Camiones </a:t>
            </a:r>
            <a:r>
              <a:rPr lang="es-MX" dirty="0" err="1" smtClean="0"/>
              <a:t>Atah</a:t>
            </a:r>
            <a:r>
              <a:rPr lang="es-MX" dirty="0" smtClean="0"/>
              <a:t>.</a:t>
            </a:r>
          </a:p>
          <a:p>
            <a:endParaRPr lang="es-MX"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95536" y="1556792"/>
            <a:ext cx="8458200" cy="1470025"/>
          </a:xfrm>
        </p:spPr>
        <p:txBody>
          <a:bodyPr/>
          <a:lstStyle/>
          <a:p>
            <a:pPr algn="ctr"/>
            <a:r>
              <a:rPr lang="es-MX" dirty="0" smtClean="0"/>
              <a:t>Nuevos Espacios</a:t>
            </a:r>
            <a:endParaRPr lang="es-MX" dirty="0"/>
          </a:p>
        </p:txBody>
      </p:sp>
      <p:sp>
        <p:nvSpPr>
          <p:cNvPr id="5" name="4 Subtítulo"/>
          <p:cNvSpPr>
            <a:spLocks noGrp="1"/>
          </p:cNvSpPr>
          <p:nvPr>
            <p:ph type="subTitle" idx="1"/>
          </p:nvPr>
        </p:nvSpPr>
        <p:spPr/>
        <p:txBody>
          <a:bodyPr/>
          <a:lstStyle/>
          <a:p>
            <a:pPr algn="ctr"/>
            <a:r>
              <a:rPr lang="es-ES" b="1" dirty="0" smtClean="0"/>
              <a:t>La educación mediada por </a:t>
            </a:r>
            <a:r>
              <a:rPr lang="es-ES" b="1" dirty="0" err="1" smtClean="0"/>
              <a:t>TIC´s</a:t>
            </a:r>
            <a:r>
              <a:rPr lang="es-ES" b="1" dirty="0" smtClean="0"/>
              <a:t> de Tlaxcala</a:t>
            </a:r>
            <a:endParaRPr lang="es-MX" dirty="0"/>
          </a:p>
        </p:txBody>
      </p:sp>
      <p:pic>
        <p:nvPicPr>
          <p:cNvPr id="3076" name="Picture 4"/>
          <p:cNvPicPr>
            <a:picLocks noChangeAspect="1" noChangeArrowheads="1"/>
          </p:cNvPicPr>
          <p:nvPr/>
        </p:nvPicPr>
        <p:blipFill>
          <a:blip r:embed="rId2" cstate="print"/>
          <a:srcRect/>
          <a:stretch>
            <a:fillRect/>
          </a:stretch>
        </p:blipFill>
        <p:spPr bwMode="auto">
          <a:xfrm>
            <a:off x="5364088" y="4286250"/>
            <a:ext cx="3524250" cy="2571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323528" y="476672"/>
            <a:ext cx="8229600" cy="1066800"/>
          </a:xfrm>
        </p:spPr>
        <p:txBody>
          <a:bodyPr/>
          <a:lstStyle/>
          <a:p>
            <a:r>
              <a:rPr lang="es-MX" dirty="0" smtClean="0"/>
              <a:t>De acuerdo a:</a:t>
            </a:r>
            <a:endParaRPr lang="es-MX" dirty="0"/>
          </a:p>
        </p:txBody>
      </p:sp>
      <p:sp>
        <p:nvSpPr>
          <p:cNvPr id="6" name="5 Marcador de contenido"/>
          <p:cNvSpPr>
            <a:spLocks noGrp="1"/>
          </p:cNvSpPr>
          <p:nvPr>
            <p:ph idx="1"/>
          </p:nvPr>
        </p:nvSpPr>
        <p:spPr>
          <a:xfrm>
            <a:off x="457200" y="1412776"/>
            <a:ext cx="8229600" cy="5161760"/>
          </a:xfrm>
        </p:spPr>
        <p:txBody>
          <a:bodyPr/>
          <a:lstStyle/>
          <a:p>
            <a:r>
              <a:rPr lang="es-MX" dirty="0" smtClean="0"/>
              <a:t>Plan Estatal de Desarrollo 2011-2016</a:t>
            </a:r>
          </a:p>
          <a:p>
            <a:pPr>
              <a:buNone/>
            </a:pPr>
            <a:r>
              <a:rPr lang="es-MX" dirty="0" smtClean="0"/>
              <a:t>	Se pretende: la ampliación de la educación y la calidad educativa a través del uso de las </a:t>
            </a:r>
            <a:r>
              <a:rPr lang="es-MX" dirty="0" err="1" smtClean="0"/>
              <a:t>TIC´s</a:t>
            </a:r>
            <a:r>
              <a:rPr lang="es-MX" dirty="0" smtClean="0"/>
              <a:t>.</a:t>
            </a:r>
          </a:p>
          <a:p>
            <a:pPr>
              <a:buNone/>
            </a:pPr>
            <a:endParaRPr lang="es-MX" dirty="0" smtClean="0"/>
          </a:p>
          <a:p>
            <a:r>
              <a:rPr lang="es-MX" dirty="0" smtClean="0"/>
              <a:t>Se sustenta del PED 2005-2011 que se persiguió el mismo objetivo a través de programas como: </a:t>
            </a:r>
          </a:p>
          <a:p>
            <a:pPr lvl="3"/>
            <a:r>
              <a:rPr lang="es-MX" dirty="0" err="1" smtClean="0"/>
              <a:t>Enciclomedia</a:t>
            </a:r>
            <a:r>
              <a:rPr lang="es-MX" dirty="0" smtClean="0"/>
              <a:t> </a:t>
            </a:r>
          </a:p>
          <a:p>
            <a:pPr lvl="3"/>
            <a:r>
              <a:rPr lang="es-MX" dirty="0" smtClean="0"/>
              <a:t> </a:t>
            </a:r>
            <a:r>
              <a:rPr lang="es-MX" dirty="0" err="1" smtClean="0"/>
              <a:t>Telemedia</a:t>
            </a:r>
            <a:r>
              <a:rPr lang="es-MX" dirty="0" smtClean="0"/>
              <a:t> </a:t>
            </a:r>
          </a:p>
          <a:p>
            <a:pPr lvl="3"/>
            <a:r>
              <a:rPr lang="es-MX" dirty="0" smtClean="0"/>
              <a:t>Preparatoria en línea</a:t>
            </a:r>
          </a:p>
          <a:p>
            <a:pPr>
              <a:buNone/>
            </a:pPr>
            <a:endParaRPr lang="es-MX" dirty="0" smtClean="0"/>
          </a:p>
          <a:p>
            <a:pPr lvl="1"/>
            <a:endParaRPr lang="es-MX"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Ley de Educación de Tlaxcala</a:t>
            </a:r>
            <a:endParaRPr lang="es-MX" dirty="0"/>
          </a:p>
        </p:txBody>
      </p:sp>
      <p:sp>
        <p:nvSpPr>
          <p:cNvPr id="3" name="2 Marcador de contenido"/>
          <p:cNvSpPr>
            <a:spLocks noGrp="1"/>
          </p:cNvSpPr>
          <p:nvPr>
            <p:ph idx="1"/>
          </p:nvPr>
        </p:nvSpPr>
        <p:spPr/>
        <p:txBody>
          <a:bodyPr/>
          <a:lstStyle/>
          <a:p>
            <a:pPr algn="just"/>
            <a:r>
              <a:rPr lang="es-MX" dirty="0" smtClean="0"/>
              <a:t>Dicha Ley, le da importancia al uso de las </a:t>
            </a:r>
            <a:r>
              <a:rPr lang="es-MX" dirty="0" err="1" smtClean="0"/>
              <a:t>TIC´s</a:t>
            </a:r>
            <a:r>
              <a:rPr lang="es-MX" dirty="0" smtClean="0"/>
              <a:t>, se puede ubicar que, desde la educación secundaria, se busca que tanto los alumnos como los docentes tengan conocimientos y desarrollen habilidades con respecto a las </a:t>
            </a:r>
            <a:r>
              <a:rPr lang="es-MX" dirty="0" err="1" smtClean="0"/>
              <a:t>TIC’s</a:t>
            </a:r>
            <a:r>
              <a:rPr lang="es-MX" dirty="0" smtClean="0"/>
              <a:t>.</a:t>
            </a:r>
          </a:p>
          <a:p>
            <a:pPr algn="just">
              <a:buNone/>
            </a:pPr>
            <a:endParaRPr lang="es-MX" dirty="0" smtClean="0"/>
          </a:p>
          <a:p>
            <a:pPr algn="just"/>
            <a:r>
              <a:rPr lang="es-MX" dirty="0" smtClean="0"/>
              <a:t>Además, se incluye a la educación a distancia como una alternativa para el desarrollo académico de la población.</a:t>
            </a:r>
          </a:p>
          <a:p>
            <a:endParaRPr lang="es-MX"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2699792" y="476672"/>
            <a:ext cx="5961856" cy="1440582"/>
          </a:xfrm>
        </p:spPr>
        <p:txBody>
          <a:bodyPr>
            <a:normAutofit fontScale="92500" lnSpcReduction="20000"/>
          </a:bodyPr>
          <a:lstStyle/>
          <a:p>
            <a:pPr lvl="0" algn="just"/>
            <a:r>
              <a:rPr lang="es-ES" dirty="0" smtClean="0"/>
              <a:t>Las tecnologías de la información en la sociedad actual apoya los procesos de comunicación  y búsqueda de información, a través de… </a:t>
            </a:r>
          </a:p>
          <a:p>
            <a:endParaRPr lang="es-ES" dirty="0"/>
          </a:p>
        </p:txBody>
      </p:sp>
      <p:graphicFrame>
        <p:nvGraphicFramePr>
          <p:cNvPr id="5" name="3 Marcador de contenido"/>
          <p:cNvGraphicFramePr>
            <a:graphicFrameLocks/>
          </p:cNvGraphicFramePr>
          <p:nvPr/>
        </p:nvGraphicFramePr>
        <p:xfrm>
          <a:off x="395536" y="1916832"/>
          <a:ext cx="8229600" cy="49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755576" y="3356992"/>
            <a:ext cx="1944216" cy="1384995"/>
          </a:xfrm>
          <a:prstGeom prst="rect">
            <a:avLst/>
          </a:prstGeom>
          <a:noFill/>
        </p:spPr>
        <p:txBody>
          <a:bodyPr wrap="square" rtlCol="0">
            <a:spAutoFit/>
          </a:bodyPr>
          <a:lstStyle/>
          <a:p>
            <a:pPr lvl="0" algn="ctr"/>
            <a:r>
              <a:rPr lang="es-ES" sz="2800" b="1" dirty="0" smtClean="0">
                <a:solidFill>
                  <a:schemeClr val="bg1"/>
                </a:solidFill>
              </a:rPr>
              <a:t>MASS MEDIA</a:t>
            </a:r>
          </a:p>
          <a:p>
            <a:pPr algn="ctr"/>
            <a:endParaRPr lang="es-MX" sz="2800" b="1" dirty="0">
              <a:solidFill>
                <a:schemeClr val="bg1"/>
              </a:solidFill>
            </a:endParaRPr>
          </a:p>
        </p:txBody>
      </p:sp>
      <p:sp>
        <p:nvSpPr>
          <p:cNvPr id="7" name="6 Flecha derecha"/>
          <p:cNvSpPr/>
          <p:nvPr/>
        </p:nvSpPr>
        <p:spPr>
          <a:xfrm>
            <a:off x="467544" y="692696"/>
            <a:ext cx="2088232" cy="1224136"/>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MX" dirty="0" smtClean="0"/>
              <a:t>Impacto </a:t>
            </a:r>
            <a:endParaRPr lang="es-MX"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6512" y="404664"/>
            <a:ext cx="5559536" cy="5472608"/>
          </a:xfrm>
          <a:prstGeom prst="rect">
            <a:avLst/>
          </a:prstGeom>
          <a:noFill/>
          <a:ln w="9525">
            <a:noFill/>
            <a:miter lim="800000"/>
            <a:headEnd/>
            <a:tailEnd/>
          </a:ln>
        </p:spPr>
      </p:pic>
      <p:sp>
        <p:nvSpPr>
          <p:cNvPr id="5" name="4 Marcador de contenido"/>
          <p:cNvSpPr>
            <a:spLocks noGrp="1"/>
          </p:cNvSpPr>
          <p:nvPr>
            <p:ph type="body" sz="half" idx="2"/>
          </p:nvPr>
        </p:nvSpPr>
        <p:spPr>
          <a:xfrm>
            <a:off x="4499992" y="620688"/>
            <a:ext cx="4392488" cy="5904656"/>
          </a:xfrm>
        </p:spPr>
        <p:txBody>
          <a:bodyPr>
            <a:normAutofit/>
          </a:bodyPr>
          <a:lstStyle/>
          <a:p>
            <a:pPr algn="ctr">
              <a:buNone/>
            </a:pPr>
            <a:endParaRPr lang="es-MX" dirty="0" smtClean="0"/>
          </a:p>
          <a:p>
            <a:pPr algn="ctr">
              <a:buNone/>
            </a:pPr>
            <a:endParaRPr lang="es-MX" dirty="0" smtClean="0"/>
          </a:p>
          <a:p>
            <a:pPr algn="ctr">
              <a:buNone/>
            </a:pPr>
            <a:endParaRPr lang="es-MX" dirty="0" smtClean="0"/>
          </a:p>
          <a:p>
            <a:pPr algn="ctr">
              <a:buNone/>
            </a:pPr>
            <a:endParaRPr lang="es-MX" dirty="0" smtClean="0"/>
          </a:p>
          <a:p>
            <a:pPr algn="ctr">
              <a:buNone/>
            </a:pPr>
            <a:endParaRPr lang="es-MX" dirty="0" smtClean="0"/>
          </a:p>
          <a:p>
            <a:pPr algn="ctr">
              <a:buNone/>
            </a:pPr>
            <a:endParaRPr lang="es-MX" dirty="0" smtClean="0"/>
          </a:p>
          <a:p>
            <a:pPr algn="ctr">
              <a:buNone/>
            </a:pPr>
            <a:endParaRPr lang="es-MX" dirty="0" smtClean="0"/>
          </a:p>
          <a:p>
            <a:pPr algn="ctr">
              <a:buNone/>
            </a:pPr>
            <a:endParaRPr lang="es-MX" dirty="0" smtClean="0"/>
          </a:p>
          <a:p>
            <a:pPr algn="ctr">
              <a:buNone/>
            </a:pPr>
            <a:endParaRPr lang="es-MX" sz="1800" dirty="0" smtClean="0"/>
          </a:p>
          <a:p>
            <a:pPr algn="ctr">
              <a:buNone/>
            </a:pPr>
            <a:r>
              <a:rPr lang="es-MX" sz="1800" dirty="0" smtClean="0"/>
              <a:t>El propósito de la comunidad educativa es lograr el óptimo aprovechamiento de las herramientas tecnológicas</a:t>
            </a:r>
            <a:br>
              <a:rPr lang="es-MX" sz="1800" dirty="0" smtClean="0"/>
            </a:br>
            <a:r>
              <a:rPr lang="es-MX" sz="1800" dirty="0" smtClean="0"/>
              <a:t/>
            </a:r>
            <a:br>
              <a:rPr lang="es-MX" sz="1800" dirty="0" smtClean="0"/>
            </a:br>
            <a:r>
              <a:rPr lang="es-MX" sz="1800" dirty="0" smtClean="0"/>
              <a:t>Con el programa de Mejoraremos aulas de medios por enseñanza-aprendizaje: SEPE </a:t>
            </a:r>
          </a:p>
          <a:p>
            <a:pPr algn="ctr">
              <a:buNone/>
            </a:pPr>
            <a:r>
              <a:rPr lang="es-MX" sz="1800" dirty="0" smtClean="0"/>
              <a:t/>
            </a:r>
            <a:br>
              <a:rPr lang="es-MX" sz="1800" dirty="0" smtClean="0"/>
            </a:br>
            <a:r>
              <a:rPr lang="es-MX" sz="1800" dirty="0" smtClean="0"/>
              <a:t/>
            </a:r>
            <a:br>
              <a:rPr lang="es-MX" sz="1800" dirty="0" smtClean="0"/>
            </a:br>
            <a:r>
              <a:rPr lang="es-MX" sz="1800" dirty="0" smtClean="0"/>
              <a:t>Se pretende apoyar la educación en Tlaxcala, </a:t>
            </a:r>
          </a:p>
          <a:p>
            <a:pPr algn="ctr">
              <a:buNone/>
            </a:pPr>
            <a:r>
              <a:rPr lang="es-MX" sz="1800" dirty="0" smtClean="0"/>
              <a:t>	docentes del nivel básico para el uso correcto de las nuevas tecnologías, pues constituyen una herramienta valiosa para sus clases.  </a:t>
            </a:r>
            <a:endParaRPr lang="es-ES"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a:bodyPr>
          <a:lstStyle/>
          <a:p>
            <a:pPr algn="just"/>
            <a:r>
              <a:rPr lang="es-MX" dirty="0" smtClean="0"/>
              <a:t>En este contexto puede observarse que el </a:t>
            </a:r>
            <a:r>
              <a:rPr lang="es-MX" i="1" dirty="0" smtClean="0"/>
              <a:t>software</a:t>
            </a:r>
            <a:r>
              <a:rPr lang="es-MX" dirty="0" smtClean="0"/>
              <a:t> con propósito educativo, comercial o abierto y las técnicas computacionales que comúnmente utilizan las instituciones no son todos ni los mejores. </a:t>
            </a:r>
          </a:p>
          <a:p>
            <a:pPr algn="just"/>
            <a:endParaRPr lang="es-MX" dirty="0" smtClean="0"/>
          </a:p>
          <a:p>
            <a:pPr algn="just"/>
            <a:r>
              <a:rPr lang="es-MX" dirty="0" smtClean="0"/>
              <a:t>Esto se debe a la presión social para ampliar la cobertura –por lo que se utilizaron las tecnologías y plataformas disponibles– y a que el proceso de enseñanza y aprendizaje basado en TIC aún no está bien comprendido. </a:t>
            </a:r>
          </a:p>
          <a:p>
            <a:endParaRPr lang="es-MX" dirty="0"/>
          </a:p>
        </p:txBody>
      </p:sp>
      <p:pic>
        <p:nvPicPr>
          <p:cNvPr id="4" name="3 Imagen" descr="nubesnieto_edit_Tic.jpg"/>
          <p:cNvPicPr>
            <a:picLocks noChangeAspect="1"/>
          </p:cNvPicPr>
          <p:nvPr/>
        </p:nvPicPr>
        <p:blipFill>
          <a:blip r:embed="rId2" cstate="print"/>
          <a:stretch>
            <a:fillRect/>
          </a:stretch>
        </p:blipFill>
        <p:spPr>
          <a:xfrm>
            <a:off x="971600" y="620688"/>
            <a:ext cx="3744416" cy="1334634"/>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84784"/>
            <a:ext cx="8229600" cy="4325112"/>
          </a:xfrm>
        </p:spPr>
        <p:txBody>
          <a:bodyPr>
            <a:normAutofit lnSpcReduction="10000"/>
          </a:bodyPr>
          <a:lstStyle/>
          <a:p>
            <a:pPr algn="just">
              <a:buNone/>
            </a:pPr>
            <a:r>
              <a:rPr lang="es-MX" sz="3600" b="1" dirty="0" smtClean="0"/>
              <a:t>Por esa razón:</a:t>
            </a:r>
          </a:p>
          <a:p>
            <a:pPr algn="just"/>
            <a:endParaRPr lang="es-MX" dirty="0" smtClean="0"/>
          </a:p>
          <a:p>
            <a:pPr algn="just"/>
            <a:r>
              <a:rPr lang="es-MX" dirty="0" smtClean="0"/>
              <a:t>Dentro de la Instancia Estatal de Formación Continua  y Superación Profesional  se creó el curso de </a:t>
            </a:r>
            <a:r>
              <a:rPr lang="es-MX" b="1" i="1" dirty="0" smtClean="0"/>
              <a:t>“Uso Educativo de las Tecnologías de la Información y la Comunicación” </a:t>
            </a:r>
            <a:r>
              <a:rPr lang="es-MX" dirty="0" smtClean="0"/>
              <a:t>con el fin de fortalecer las competencias docentes en las </a:t>
            </a:r>
            <a:r>
              <a:rPr lang="es-MX" dirty="0" err="1" smtClean="0"/>
              <a:t>TIC´s</a:t>
            </a:r>
            <a:r>
              <a:rPr lang="es-MX" dirty="0" smtClean="0"/>
              <a:t> y con ello fomentar el uso de dichas herramientas para facilitar y mejorar la enseñanza en las aulas.</a:t>
            </a:r>
            <a:endParaRPr lang="es-MX"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92696"/>
            <a:ext cx="8229600" cy="5472608"/>
          </a:xfrm>
        </p:spPr>
        <p:txBody>
          <a:bodyPr>
            <a:normAutofit fontScale="92500" lnSpcReduction="10000"/>
          </a:bodyPr>
          <a:lstStyle/>
          <a:p>
            <a:pPr algn="just">
              <a:buNone/>
            </a:pPr>
            <a:endParaRPr lang="es-MX" sz="3900" b="1" dirty="0" smtClean="0"/>
          </a:p>
          <a:p>
            <a:pPr algn="just">
              <a:buNone/>
            </a:pPr>
            <a:endParaRPr lang="es-MX" sz="3900" b="1" dirty="0" smtClean="0"/>
          </a:p>
          <a:p>
            <a:pPr algn="just">
              <a:buNone/>
            </a:pPr>
            <a:r>
              <a:rPr lang="es-MX" sz="3900" b="1" dirty="0" smtClean="0"/>
              <a:t>Por otro lado:</a:t>
            </a:r>
          </a:p>
          <a:p>
            <a:pPr algn="just"/>
            <a:endParaRPr lang="es-MX" dirty="0" smtClean="0"/>
          </a:p>
          <a:p>
            <a:pPr algn="just"/>
            <a:r>
              <a:rPr lang="es-MX" dirty="0" smtClean="0"/>
              <a:t>La Coordinación de Universidad Abierta y Educación a Distancia (CUAED) promovió –junto con otras instituciones del país– un consorcio nacional de universidades con programas de educación a distancia, cuyo propósito es compartir experiencias, programas e investigaciones en el área de la educación a distancia. Esta iniciativa dio como resultado la creación del Espacio Común de Educación Superior a Distancia (ECOESAD).</a:t>
            </a:r>
          </a:p>
          <a:p>
            <a:endParaRPr lang="es-MX" dirty="0" smtClean="0"/>
          </a:p>
          <a:p>
            <a:endParaRPr lang="es-MX"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92696"/>
            <a:ext cx="8229600" cy="1066800"/>
          </a:xfrm>
        </p:spPr>
        <p:txBody>
          <a:bodyPr>
            <a:normAutofit fontScale="90000"/>
          </a:bodyPr>
          <a:lstStyle/>
          <a:p>
            <a:pPr algn="ctr"/>
            <a:r>
              <a:rPr lang="es-MX" sz="3600" b="1" dirty="0" smtClean="0"/>
              <a:t>LAS TIC´S CAMBIO EN LAS EMPRESAS Y EN EL RECURSO HUMANO </a:t>
            </a:r>
            <a:endParaRPr lang="es-MX" sz="3600" b="1" dirty="0"/>
          </a:p>
        </p:txBody>
      </p:sp>
      <p:graphicFrame>
        <p:nvGraphicFramePr>
          <p:cNvPr id="4" name="3 Marcador de contenido"/>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Flecha a la derecha con bandas"/>
          <p:cNvSpPr/>
          <p:nvPr/>
        </p:nvSpPr>
        <p:spPr>
          <a:xfrm>
            <a:off x="1691680" y="5661248"/>
            <a:ext cx="1368152" cy="720080"/>
          </a:xfrm>
          <a:prstGeom prst="striped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MX"/>
          </a:p>
        </p:txBody>
      </p:sp>
      <p:sp>
        <p:nvSpPr>
          <p:cNvPr id="6" name="5 Flecha a la derecha con bandas"/>
          <p:cNvSpPr/>
          <p:nvPr/>
        </p:nvSpPr>
        <p:spPr>
          <a:xfrm>
            <a:off x="4572000" y="5805264"/>
            <a:ext cx="1368152" cy="576064"/>
          </a:xfrm>
          <a:prstGeom prst="striped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692696"/>
            <a:ext cx="8229600" cy="1066800"/>
          </a:xfrm>
        </p:spPr>
        <p:txBody>
          <a:bodyPr>
            <a:normAutofit/>
          </a:bodyPr>
          <a:lstStyle/>
          <a:p>
            <a:pPr algn="ctr"/>
            <a:r>
              <a:rPr lang="es-MX" dirty="0" smtClean="0"/>
              <a:t>Centros educativos  </a:t>
            </a:r>
            <a:endParaRPr lang="es-MX" dirty="0"/>
          </a:p>
        </p:txBody>
      </p:sp>
      <p:sp>
        <p:nvSpPr>
          <p:cNvPr id="3" name="2 Marcador de contenido"/>
          <p:cNvSpPr>
            <a:spLocks noGrp="1"/>
          </p:cNvSpPr>
          <p:nvPr>
            <p:ph idx="1"/>
          </p:nvPr>
        </p:nvSpPr>
        <p:spPr/>
        <p:txBody>
          <a:bodyPr>
            <a:normAutofit fontScale="70000" lnSpcReduction="20000"/>
          </a:bodyPr>
          <a:lstStyle/>
          <a:p>
            <a:pPr>
              <a:buNone/>
            </a:pPr>
            <a:r>
              <a:rPr lang="es-MX" dirty="0" smtClean="0"/>
              <a:t>En la modalidad no escolarizada: </a:t>
            </a:r>
          </a:p>
          <a:p>
            <a:pPr>
              <a:buNone/>
            </a:pPr>
            <a:endParaRPr lang="es-MX" dirty="0" smtClean="0"/>
          </a:p>
          <a:p>
            <a:r>
              <a:rPr lang="es-MX" dirty="0" smtClean="0"/>
              <a:t>CATED-UNAM </a:t>
            </a:r>
          </a:p>
          <a:p>
            <a:r>
              <a:rPr lang="es-MX" dirty="0" smtClean="0"/>
              <a:t>CECUTLAX-IPN</a:t>
            </a:r>
          </a:p>
          <a:p>
            <a:pPr>
              <a:buNone/>
            </a:pPr>
            <a:endParaRPr lang="es-MX" dirty="0" smtClean="0"/>
          </a:p>
          <a:p>
            <a:pPr algn="ctr">
              <a:buNone/>
            </a:pPr>
            <a:endParaRPr lang="es-MX" dirty="0" smtClean="0"/>
          </a:p>
          <a:p>
            <a:pPr algn="just"/>
            <a:r>
              <a:rPr lang="es-MX" dirty="0" smtClean="0"/>
              <a:t>UNIVERSIDAD ABIERTA DE TLAXCALA TODO POR INTERNET </a:t>
            </a:r>
          </a:p>
          <a:p>
            <a:pPr algn="just">
              <a:buNone/>
            </a:pPr>
            <a:endParaRPr lang="es-MX" dirty="0" smtClean="0"/>
          </a:p>
          <a:p>
            <a:pPr algn="just">
              <a:buNone/>
            </a:pPr>
            <a:r>
              <a:rPr lang="es-MX" b="1" dirty="0" smtClean="0"/>
              <a:t>Actualmente ofrece:</a:t>
            </a:r>
          </a:p>
          <a:p>
            <a:pPr algn="just"/>
            <a:r>
              <a:rPr lang="es-MX" dirty="0" smtClean="0"/>
              <a:t>Maestrías en Administración</a:t>
            </a:r>
          </a:p>
          <a:p>
            <a:pPr algn="just"/>
            <a:r>
              <a:rPr lang="es-MX" dirty="0" smtClean="0"/>
              <a:t>Maestría en Derecho </a:t>
            </a:r>
          </a:p>
          <a:p>
            <a:pPr algn="just"/>
            <a:r>
              <a:rPr lang="es-MX" dirty="0" smtClean="0"/>
              <a:t>Maestría en educación</a:t>
            </a:r>
          </a:p>
          <a:p>
            <a:pPr algn="just"/>
            <a:r>
              <a:rPr lang="es-MX" dirty="0" smtClean="0"/>
              <a:t>Licenciaturas en Administración</a:t>
            </a:r>
          </a:p>
          <a:p>
            <a:pPr algn="just"/>
            <a:r>
              <a:rPr lang="es-MX" dirty="0" smtClean="0"/>
              <a:t>Licenciatura en Ciencias de la educación </a:t>
            </a:r>
            <a:endParaRPr lang="es-MX" dirty="0"/>
          </a:p>
        </p:txBody>
      </p:sp>
      <p:sp>
        <p:nvSpPr>
          <p:cNvPr id="5" name="4 CuadroTexto"/>
          <p:cNvSpPr txBox="1"/>
          <p:nvPr/>
        </p:nvSpPr>
        <p:spPr>
          <a:xfrm>
            <a:off x="5148064" y="2348880"/>
            <a:ext cx="3312368" cy="1477328"/>
          </a:xfrm>
          <a:prstGeom prst="rect">
            <a:avLst/>
          </a:prstGeom>
          <a:noFill/>
        </p:spPr>
        <p:txBody>
          <a:bodyPr wrap="square" rtlCol="0">
            <a:spAutoFit/>
          </a:bodyPr>
          <a:lstStyle/>
          <a:p>
            <a:r>
              <a:rPr lang="es-MX" dirty="0" smtClean="0"/>
              <a:t>Atienden aproximadamente a 15000 estudiantes, integrados en el sistema educativo a distancia.</a:t>
            </a:r>
          </a:p>
          <a:p>
            <a:endParaRPr lang="es-MX" dirty="0"/>
          </a:p>
        </p:txBody>
      </p:sp>
      <p:sp>
        <p:nvSpPr>
          <p:cNvPr id="6" name="5 Flecha derecha"/>
          <p:cNvSpPr/>
          <p:nvPr/>
        </p:nvSpPr>
        <p:spPr>
          <a:xfrm>
            <a:off x="3203848" y="2780928"/>
            <a:ext cx="1800200" cy="576064"/>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sp>
        <p:nvSpPr>
          <p:cNvPr id="7" name="6 Rectángulo"/>
          <p:cNvSpPr/>
          <p:nvPr/>
        </p:nvSpPr>
        <p:spPr>
          <a:xfrm>
            <a:off x="5940152" y="4869160"/>
            <a:ext cx="1728192"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Por mencionar algunas</a:t>
            </a:r>
            <a:endParaRPr lang="es-MX"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43808" y="908720"/>
            <a:ext cx="5842992" cy="1066800"/>
          </a:xfrm>
        </p:spPr>
        <p:txBody>
          <a:bodyPr>
            <a:normAutofit fontScale="90000"/>
          </a:bodyPr>
          <a:lstStyle/>
          <a:p>
            <a:pPr algn="ctr"/>
            <a:r>
              <a:rPr lang="es-MX" dirty="0" smtClean="0"/>
              <a:t>Desventajas en el Estado</a:t>
            </a:r>
            <a:endParaRPr lang="es-MX" dirty="0"/>
          </a:p>
        </p:txBody>
      </p:sp>
      <p:sp>
        <p:nvSpPr>
          <p:cNvPr id="3" name="2 Marcador de contenido"/>
          <p:cNvSpPr>
            <a:spLocks noGrp="1"/>
          </p:cNvSpPr>
          <p:nvPr>
            <p:ph idx="1"/>
          </p:nvPr>
        </p:nvSpPr>
        <p:spPr/>
        <p:txBody>
          <a:bodyPr>
            <a:normAutofit lnSpcReduction="10000"/>
          </a:bodyPr>
          <a:lstStyle/>
          <a:p>
            <a:pPr algn="just"/>
            <a:r>
              <a:rPr lang="es-MX" dirty="0" smtClean="0"/>
              <a:t>La desventaja mas importante dentro del estado de Tlaxcala es la falta de capacitación docente que no se les da de manera adecuada para manejar las herramientas tecnológicas y por tal motivo no son aplicadas correctamente en el aprendizaje del alumnado, prefiriendo utilizar las herramientas convencionales  dejando de lado los avances tecnológicos que hoy en día se hacen necesarios para ampliar el horizonte de una educación informática, principalmente en la educación básica.</a:t>
            </a:r>
            <a:endParaRPr lang="es-MX" dirty="0"/>
          </a:p>
        </p:txBody>
      </p:sp>
      <p:pic>
        <p:nvPicPr>
          <p:cNvPr id="4" name="3 Imagen" descr="Enciclomedia 2.jpg"/>
          <p:cNvPicPr>
            <a:picLocks noChangeAspect="1"/>
          </p:cNvPicPr>
          <p:nvPr/>
        </p:nvPicPr>
        <p:blipFill>
          <a:blip r:embed="rId2" cstate="print"/>
          <a:stretch>
            <a:fillRect/>
          </a:stretch>
        </p:blipFill>
        <p:spPr>
          <a:xfrm>
            <a:off x="611560" y="836712"/>
            <a:ext cx="2147689" cy="1431793"/>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Paginas de consulta </a:t>
            </a:r>
            <a:endParaRPr lang="es-MX" dirty="0"/>
          </a:p>
        </p:txBody>
      </p:sp>
      <p:sp>
        <p:nvSpPr>
          <p:cNvPr id="3" name="2 Marcador de contenido"/>
          <p:cNvSpPr>
            <a:spLocks noGrp="1"/>
          </p:cNvSpPr>
          <p:nvPr>
            <p:ph idx="1"/>
          </p:nvPr>
        </p:nvSpPr>
        <p:spPr/>
        <p:txBody>
          <a:bodyPr>
            <a:normAutofit fontScale="62500" lnSpcReduction="20000"/>
          </a:bodyPr>
          <a:lstStyle/>
          <a:p>
            <a:r>
              <a:rPr lang="es-MX" sz="1800" u="sng" dirty="0" smtClean="0">
                <a:hlinkClick r:id="rId2"/>
              </a:rPr>
              <a:t>http://www.cuaed.unam.mx/boletin/boletinesanteriores/boletinsuayed01/investigaciontic.php</a:t>
            </a:r>
            <a:endParaRPr lang="es-MX" sz="1800" dirty="0" smtClean="0"/>
          </a:p>
          <a:p>
            <a:endParaRPr lang="es-MX" sz="1800" dirty="0" smtClean="0"/>
          </a:p>
          <a:p>
            <a:r>
              <a:rPr lang="es-MX" sz="1800" u="sng" dirty="0" smtClean="0">
                <a:hlinkClick r:id="rId3"/>
              </a:rPr>
              <a:t>http://formacioncontinuatlaxcala.com/programa-de-estudios/tic.html</a:t>
            </a:r>
            <a:endParaRPr lang="es-MX" sz="1800" u="sng" dirty="0" smtClean="0"/>
          </a:p>
          <a:p>
            <a:pPr>
              <a:buNone/>
            </a:pPr>
            <a:endParaRPr lang="es-MX" sz="1800" u="sng" dirty="0" smtClean="0"/>
          </a:p>
          <a:p>
            <a:r>
              <a:rPr lang="es-MX" sz="1800" u="sng" dirty="0" smtClean="0">
                <a:hlinkClick r:id="rId4"/>
              </a:rPr>
              <a:t>http://www.e-consulta.com/tlaxcala/index.php?option=com_k2&amp;view=item&amp;id=7386:mejoraremos-aulas-de-medios-proceso-de-ense%C3%B1anza-aprendizaje-sepe&amp;Itemid=321</a:t>
            </a:r>
            <a:endParaRPr lang="es-MX" sz="1800" dirty="0" smtClean="0"/>
          </a:p>
          <a:p>
            <a:pPr>
              <a:buNone/>
            </a:pPr>
            <a:r>
              <a:rPr lang="es-MX" sz="1800" dirty="0" smtClean="0"/>
              <a:t> </a:t>
            </a:r>
          </a:p>
          <a:p>
            <a:r>
              <a:rPr lang="es-MX" sz="1800" u="sng" dirty="0" smtClean="0">
                <a:hlinkClick r:id="rId5"/>
              </a:rPr>
              <a:t>http://www.cated.cuaed.unam.mx/</a:t>
            </a:r>
            <a:endParaRPr lang="es-MX" sz="1800" dirty="0" smtClean="0"/>
          </a:p>
          <a:p>
            <a:endParaRPr lang="es-MX" sz="1800" dirty="0" smtClean="0"/>
          </a:p>
          <a:p>
            <a:r>
              <a:rPr lang="es-MX" sz="1800" u="sng" dirty="0" smtClean="0">
                <a:hlinkClick r:id="rId6"/>
              </a:rPr>
              <a:t>http://www.foroconsultivo.org.mx/libros_editados/tlaxcala.pdf</a:t>
            </a:r>
            <a:endParaRPr lang="es-MX" sz="1800" dirty="0" smtClean="0"/>
          </a:p>
          <a:p>
            <a:endParaRPr lang="es-MX" sz="1800" dirty="0" smtClean="0"/>
          </a:p>
          <a:p>
            <a:r>
              <a:rPr lang="es-MX" sz="1800" u="sng" dirty="0" smtClean="0">
                <a:hlinkClick r:id="rId7"/>
              </a:rPr>
              <a:t>http://www.siicyt.gob.mx/siicyt/docs/leyes_estados/29_Ley_cyt_Tlaxcala.pdf</a:t>
            </a:r>
            <a:endParaRPr lang="es-MX" sz="1800" dirty="0" smtClean="0"/>
          </a:p>
          <a:p>
            <a:endParaRPr lang="es-MX" sz="1800" dirty="0" smtClean="0"/>
          </a:p>
          <a:p>
            <a:r>
              <a:rPr lang="es-MX" sz="1800" u="sng" dirty="0" smtClean="0">
                <a:hlinkClick r:id="rId8"/>
              </a:rPr>
              <a:t>http://www.tlaxcala.gob.mx/index.php?option=com_content&amp;view=article&amp;id=1549:sera-tlaxcala-sede-de-la-xviii-semana-nacional-de-ciencia-y-tecnologia&amp;catid=42:boletines&amp;Itemid=48</a:t>
            </a:r>
            <a:endParaRPr lang="es-MX" sz="1800" dirty="0" smtClean="0"/>
          </a:p>
          <a:p>
            <a:pPr>
              <a:buNone/>
            </a:pPr>
            <a:r>
              <a:rPr lang="es-MX" sz="1800" dirty="0" smtClean="0"/>
              <a:t> </a:t>
            </a:r>
          </a:p>
          <a:p>
            <a:r>
              <a:rPr lang="es-MX" sz="1800" u="sng" dirty="0" smtClean="0">
                <a:hlinkClick r:id="rId9"/>
              </a:rPr>
              <a:t>http://www.abctlaxcala.com/index.php?option=com_content&amp;view=article&amp;id=19286:la-tecnologia-una-necesidad-pero-no-una-limitante&amp;catid=35:educacion&amp;Itemid=56</a:t>
            </a:r>
            <a:endParaRPr lang="es-MX" sz="1800" dirty="0" smtClean="0"/>
          </a:p>
          <a:p>
            <a:pPr>
              <a:buNone/>
            </a:pPr>
            <a:r>
              <a:rPr lang="es-MX" sz="1800" dirty="0" smtClean="0"/>
              <a:t> </a:t>
            </a:r>
          </a:p>
          <a:p>
            <a:r>
              <a:rPr lang="es-MX" sz="1800" u="sng" dirty="0" smtClean="0">
                <a:hlinkClick r:id="rId10"/>
              </a:rPr>
              <a:t>http://experienciasdirectivas.org/2011/08/31/la-secretaria-de-educacion-publica-de-tlaxcala-imparte-taller-para-que-docentes-eleven-sus-conocimientos-en-tecnologia/</a:t>
            </a:r>
            <a:endParaRPr lang="es-MX" sz="1800" dirty="0" smtClean="0"/>
          </a:p>
          <a:p>
            <a:pPr>
              <a:buNone/>
            </a:pPr>
            <a:r>
              <a:rPr lang="es-MX" sz="1800" dirty="0" smtClean="0"/>
              <a:t> </a:t>
            </a:r>
          </a:p>
          <a:p>
            <a:r>
              <a:rPr lang="es-MX" sz="1800" u="sng" dirty="0" smtClean="0">
                <a:hlinkClick r:id="rId11"/>
              </a:rPr>
              <a:t>http://www.eumed.net/rev/tecsistecatl/n3/crsd.htm</a:t>
            </a:r>
            <a:endParaRPr lang="es-MX" sz="1800" dirty="0" smtClean="0"/>
          </a:p>
          <a:p>
            <a:endParaRPr lang="es-MX" sz="1800" dirty="0" smtClean="0"/>
          </a:p>
          <a:p>
            <a:endParaRPr lang="es-MX" sz="1800" dirty="0" smtClean="0"/>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4294967295"/>
          </p:nvPr>
        </p:nvGraphicFramePr>
        <p:xfrm>
          <a:off x="0" y="171132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CuadroTexto"/>
          <p:cNvSpPr txBox="1"/>
          <p:nvPr/>
        </p:nvSpPr>
        <p:spPr>
          <a:xfrm>
            <a:off x="5580112" y="1268760"/>
            <a:ext cx="1440160" cy="1200329"/>
          </a:xfrm>
          <a:prstGeom prst="rect">
            <a:avLst/>
          </a:prstGeom>
          <a:noFill/>
        </p:spPr>
        <p:txBody>
          <a:bodyPr wrap="square" rtlCol="0">
            <a:spAutoFit/>
          </a:bodyPr>
          <a:lstStyle/>
          <a:p>
            <a:pPr algn="ctr"/>
            <a:r>
              <a:rPr lang="es-MX" dirty="0" smtClean="0"/>
              <a:t>Elevar la producción y disminuir los costos </a:t>
            </a:r>
            <a:endParaRPr lang="es-MX" dirty="0"/>
          </a:p>
        </p:txBody>
      </p:sp>
      <p:sp>
        <p:nvSpPr>
          <p:cNvPr id="8" name="7 Flecha a la derecha con bandas"/>
          <p:cNvSpPr/>
          <p:nvPr/>
        </p:nvSpPr>
        <p:spPr>
          <a:xfrm>
            <a:off x="5004048" y="1988840"/>
            <a:ext cx="576064" cy="216024"/>
          </a:xfrm>
          <a:prstGeom prst="striped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MX"/>
          </a:p>
        </p:txBody>
      </p:sp>
      <p:sp>
        <p:nvSpPr>
          <p:cNvPr id="6" name="5 Rectángulo"/>
          <p:cNvSpPr/>
          <p:nvPr/>
        </p:nvSpPr>
        <p:spPr>
          <a:xfrm>
            <a:off x="0" y="476672"/>
            <a:ext cx="536408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bg1"/>
                </a:solidFill>
              </a:rPr>
              <a:t>LAS TIC’S REPRESENTAN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El plan de comunicación interna de las empresa actual en el Estado</a:t>
            </a:r>
            <a:endParaRPr lang="es-MX" dirty="0"/>
          </a:p>
        </p:txBody>
      </p:sp>
      <p:sp>
        <p:nvSpPr>
          <p:cNvPr id="3" name="2 Marcador de contenido"/>
          <p:cNvSpPr>
            <a:spLocks noGrp="1"/>
          </p:cNvSpPr>
          <p:nvPr>
            <p:ph idx="1"/>
          </p:nvPr>
        </p:nvSpPr>
        <p:spPr/>
        <p:txBody>
          <a:bodyPr/>
          <a:lstStyle/>
          <a:p>
            <a:pPr algn="ctr">
              <a:buNone/>
            </a:pPr>
            <a:r>
              <a:rPr lang="es-MX" b="1" dirty="0" err="1" smtClean="0"/>
              <a:t>TIC´s</a:t>
            </a:r>
            <a:r>
              <a:rPr lang="es-MX" b="1" dirty="0" smtClean="0"/>
              <a:t> utilizadas para la gestión de información</a:t>
            </a:r>
          </a:p>
          <a:p>
            <a:endParaRPr lang="es-MX" dirty="0" smtClean="0"/>
          </a:p>
          <a:p>
            <a:pPr>
              <a:buNone/>
            </a:pPr>
            <a:r>
              <a:rPr lang="es-ES" b="1" dirty="0" smtClean="0"/>
              <a:t>Canales escritos.</a:t>
            </a:r>
            <a:r>
              <a:rPr lang="es-ES" dirty="0" smtClean="0"/>
              <a:t> </a:t>
            </a:r>
          </a:p>
          <a:p>
            <a:r>
              <a:rPr lang="es-ES" dirty="0" smtClean="0"/>
              <a:t> Intranet. Es un sistema de comunicación interna a través de la red Internet. </a:t>
            </a:r>
            <a:r>
              <a:rPr lang="es-MX" dirty="0" smtClean="0"/>
              <a:t> </a:t>
            </a:r>
          </a:p>
          <a:p>
            <a:endParaRPr lang="es-MX" dirty="0"/>
          </a:p>
        </p:txBody>
      </p:sp>
      <p:sp>
        <p:nvSpPr>
          <p:cNvPr id="4" name="3 Flecha a la derecha con bandas"/>
          <p:cNvSpPr/>
          <p:nvPr/>
        </p:nvSpPr>
        <p:spPr>
          <a:xfrm rot="1791993">
            <a:off x="2271028" y="5580901"/>
            <a:ext cx="1296144" cy="648072"/>
          </a:xfrm>
          <a:prstGeom prst="striped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s-MX"/>
          </a:p>
        </p:txBody>
      </p:sp>
      <p:sp>
        <p:nvSpPr>
          <p:cNvPr id="5" name="4 Rectángulo"/>
          <p:cNvSpPr/>
          <p:nvPr/>
        </p:nvSpPr>
        <p:spPr>
          <a:xfrm>
            <a:off x="4427984" y="5301208"/>
            <a:ext cx="3816424" cy="129614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s-ES" dirty="0" smtClean="0"/>
              <a:t>Tiene la ventaja de la actualización diaria, la inmediatez y la posibilidad de recibir un </a:t>
            </a:r>
            <a:r>
              <a:rPr lang="es-ES" dirty="0" err="1" smtClean="0"/>
              <a:t>feedback</a:t>
            </a:r>
            <a:r>
              <a:rPr lang="es-ES" dirty="0" smtClean="0"/>
              <a:t> inmediato.</a:t>
            </a:r>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ES" b="1" dirty="0" smtClean="0"/>
              <a:t>Boletín informativo. </a:t>
            </a:r>
            <a:r>
              <a:rPr lang="es-ES" dirty="0" smtClean="0"/>
              <a:t>Es una publicación de carácter mensual, bimestral o trimestral que da a conocer las novedades de la empresa. Se publica en formato digital (PDF) o impreso. </a:t>
            </a:r>
          </a:p>
          <a:p>
            <a:pPr algn="just"/>
            <a:endParaRPr lang="es-ES" dirty="0" smtClean="0"/>
          </a:p>
          <a:p>
            <a:pPr algn="just"/>
            <a:r>
              <a:rPr lang="es-ES" b="1" dirty="0" smtClean="0"/>
              <a:t>Correo electrónico. </a:t>
            </a:r>
            <a:r>
              <a:rPr lang="es-ES" dirty="0" smtClean="0"/>
              <a:t>Actualmente, el canal de comunicación interno “estrella”.</a:t>
            </a: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ES" dirty="0" smtClean="0"/>
              <a:t>Buzón de sugerencias.</a:t>
            </a:r>
          </a:p>
          <a:p>
            <a:r>
              <a:rPr lang="es-ES" dirty="0" smtClean="0"/>
              <a:t>Encuestas de actitudes.</a:t>
            </a:r>
          </a:p>
          <a:p>
            <a:r>
              <a:rPr lang="es-ES" dirty="0" smtClean="0"/>
              <a:t>Tablones informativos. Son las clásicas pizarras que se utilizan para fijar novedades.</a:t>
            </a:r>
          </a:p>
          <a:p>
            <a:r>
              <a:rPr lang="es-ES" dirty="0" smtClean="0"/>
              <a:t>Manuales de procedimiento o formativos. Creados para optimizar ciertas actividades del trabajo diario.</a:t>
            </a:r>
          </a:p>
          <a:p>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ES" dirty="0" smtClean="0"/>
              <a:t>Libro de estilo. Es una herramienta que ayuda a la búsqueda de datos de la empresa en general, porque también cumple la función de compendio de información referente a ella. Un elemento en el que puede estar todo lo que permita facilitar la comunicación</a:t>
            </a:r>
            <a:endParaRPr lang="es-MX"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Canales orales</a:t>
            </a:r>
            <a:endParaRPr lang="es-MX" dirty="0"/>
          </a:p>
        </p:txBody>
      </p:sp>
      <p:sp>
        <p:nvSpPr>
          <p:cNvPr id="3" name="2 Marcador de contenido"/>
          <p:cNvSpPr>
            <a:spLocks noGrp="1"/>
          </p:cNvSpPr>
          <p:nvPr>
            <p:ph idx="1"/>
          </p:nvPr>
        </p:nvSpPr>
        <p:spPr/>
        <p:txBody>
          <a:bodyPr>
            <a:normAutofit lnSpcReduction="10000"/>
          </a:bodyPr>
          <a:lstStyle/>
          <a:p>
            <a:r>
              <a:rPr lang="es-ES" dirty="0" smtClean="0"/>
              <a:t>Reuniones interdepartamentales.</a:t>
            </a:r>
          </a:p>
          <a:p>
            <a:r>
              <a:rPr lang="es-ES" dirty="0" smtClean="0"/>
              <a:t>Reuniones de los responsables de departamento.</a:t>
            </a:r>
          </a:p>
          <a:p>
            <a:r>
              <a:rPr lang="es-ES" dirty="0" smtClean="0"/>
              <a:t>Grupos de proyecto.</a:t>
            </a:r>
          </a:p>
          <a:p>
            <a:endParaRPr lang="es-ES" dirty="0" smtClean="0"/>
          </a:p>
          <a:p>
            <a:pPr algn="ctr">
              <a:buNone/>
            </a:pPr>
            <a:r>
              <a:rPr lang="es-ES" sz="2600" i="1" dirty="0" smtClean="0"/>
              <a:t>Por ejemplo, en una empresa telefónica se quiere implantar un nuevo servicio de Internet por ADSL. Para ello se requiere la participación de técnicos en telefonía y electrónica, analistas de sistemas, licenciados en gestión de empresa, abogados, publicistas, etc.</a:t>
            </a:r>
            <a:endParaRPr lang="es-MX" sz="2600" i="1" dirty="0" smtClean="0"/>
          </a:p>
          <a:p>
            <a:endParaRPr lang="es-MX"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459</TotalTime>
  <Words>1619</Words>
  <Application>Microsoft Office PowerPoint</Application>
  <PresentationFormat>Presentación en pantalla (4:3)</PresentationFormat>
  <Paragraphs>210</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Urbano</vt:lpstr>
      <vt:lpstr>TIC: Tecnologías de la Información y la  en Tlaxcala </vt:lpstr>
      <vt:lpstr> Estamos en un nuevo tipo de sociedad llamada Sociedad de la información o Sociedad de Conocimiento, que viene a reemplazar a los dos modelos socioeconómicos precedentes, la sociedad agraria y la sociedad industrial. </vt:lpstr>
      <vt:lpstr>LAS TIC´S CAMBIO EN LAS EMPRESAS Y EN EL RECURSO HUMANO </vt:lpstr>
      <vt:lpstr>Diapositiva 4</vt:lpstr>
      <vt:lpstr>El plan de comunicación interna de las empresa actual en el Estado</vt:lpstr>
      <vt:lpstr>Diapositiva 6</vt:lpstr>
      <vt:lpstr>Diapositiva 7</vt:lpstr>
      <vt:lpstr>Diapositiva 8</vt:lpstr>
      <vt:lpstr>Canales orales</vt:lpstr>
      <vt:lpstr>Canales audiovisuales</vt:lpstr>
      <vt:lpstr>Sus ventajas en la organización  </vt:lpstr>
      <vt:lpstr>Diapositiva 12</vt:lpstr>
      <vt:lpstr>Toda organización debe considerar un plan TIC que considere actuaciones en cada uno de los siguientes aspectos:</vt:lpstr>
      <vt:lpstr>Diapositiva 14</vt:lpstr>
      <vt:lpstr>Diapositiva 15</vt:lpstr>
      <vt:lpstr>EN EL ESTADO GENERALMENTE EN LAS MICRO-EMPRESAS</vt:lpstr>
      <vt:lpstr>Las tecnologías aplicadas al Marketing</vt:lpstr>
      <vt:lpstr>Actualmente </vt:lpstr>
      <vt:lpstr>Diapositiva 19</vt:lpstr>
      <vt:lpstr>Diapositiva 20</vt:lpstr>
      <vt:lpstr>Sugerencias de empresas en Tlaxcala que emplean TIC´s</vt:lpstr>
      <vt:lpstr>Nuevos Espacios</vt:lpstr>
      <vt:lpstr>De acuerdo a:</vt:lpstr>
      <vt:lpstr>Ley de Educación de Tlaxcala</vt:lpstr>
      <vt:lpstr>Diapositiva 25</vt:lpstr>
      <vt:lpstr>Diapositiva 26</vt:lpstr>
      <vt:lpstr>Diapositiva 27</vt:lpstr>
      <vt:lpstr>Diapositiva 28</vt:lpstr>
      <vt:lpstr>Diapositiva 29</vt:lpstr>
      <vt:lpstr>Centros educativos  </vt:lpstr>
      <vt:lpstr>Desventajas en el Estado</vt:lpstr>
      <vt:lpstr>Paginas de consulta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 Tecnologías de la Información y la Comunicación Tlaxcala</dc:title>
  <dc:creator>laptop</dc:creator>
  <cp:lastModifiedBy>Admin</cp:lastModifiedBy>
  <cp:revision>47</cp:revision>
  <dcterms:created xsi:type="dcterms:W3CDTF">2012-02-03T14:48:26Z</dcterms:created>
  <dcterms:modified xsi:type="dcterms:W3CDTF">2012-03-26T05:54:26Z</dcterms:modified>
</cp:coreProperties>
</file>